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7" r:id="rId2"/>
    <p:sldId id="264" r:id="rId3"/>
    <p:sldId id="267" r:id="rId4"/>
    <p:sldId id="268" r:id="rId5"/>
    <p:sldId id="269" r:id="rId6"/>
    <p:sldId id="270" r:id="rId7"/>
    <p:sldId id="272" r:id="rId8"/>
    <p:sldId id="273" r:id="rId9"/>
    <p:sldId id="271" r:id="rId10"/>
    <p:sldId id="274" r:id="rId11"/>
    <p:sldId id="275" r:id="rId12"/>
    <p:sldId id="276" r:id="rId13"/>
    <p:sldId id="266"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93"/>
    <a:srgbClr val="D9D9D9"/>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74545"/>
  </p:normalViewPr>
  <p:slideViewPr>
    <p:cSldViewPr snapToGrid="0" showGuides="1">
      <p:cViewPr varScale="1">
        <p:scale>
          <a:sx n="86" d="100"/>
          <a:sy n="86" d="100"/>
        </p:scale>
        <p:origin x="680" y="200"/>
      </p:cViewPr>
      <p:guideLst>
        <p:guide orient="horz" pos="2160"/>
        <p:guide pos="3840"/>
      </p:guideLst>
    </p:cSldViewPr>
  </p:slideViewPr>
  <p:notesTextViewPr>
    <p:cViewPr>
      <p:scale>
        <a:sx n="1" d="1"/>
        <a:sy n="1" d="1"/>
      </p:scale>
      <p:origin x="0" y="0"/>
    </p:cViewPr>
  </p:notesTextViewPr>
  <p:notesViewPr>
    <p:cSldViewPr snapToGrid="0" showGuides="1">
      <p:cViewPr varScale="1">
        <p:scale>
          <a:sx n="80" d="100"/>
          <a:sy n="80" d="100"/>
        </p:scale>
        <p:origin x="4176"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18.10.24</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18.10.24</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Introduction</a:t>
            </a:r>
          </a:p>
          <a:p>
            <a:pPr marL="685800" lvl="1" indent="-228600">
              <a:buAutoNum type="arabicPeriod"/>
            </a:pPr>
            <a:r>
              <a:rPr lang="en-CH" dirty="0"/>
              <a:t>My name is Felix</a:t>
            </a:r>
          </a:p>
          <a:p>
            <a:pPr marL="685800" lvl="1" indent="-228600">
              <a:buAutoNum type="arabicPeriod"/>
            </a:pPr>
            <a:r>
              <a:rPr lang="en-CH" dirty="0"/>
              <a:t>I am a part time master student in data science at the ZHAW</a:t>
            </a:r>
          </a:p>
          <a:p>
            <a:pPr marL="685800" lvl="1" indent="-228600">
              <a:buAutoNum type="arabicPeriod"/>
            </a:pPr>
            <a:r>
              <a:rPr lang="en-CH" dirty="0"/>
              <a:t>I work 50% as a research assistant at the Centre for Artificial Intelligence also at the ZHAW</a:t>
            </a:r>
          </a:p>
          <a:p>
            <a:pPr marL="685800" lvl="1" indent="-228600">
              <a:buAutoNum type="arabicPeriod"/>
            </a:pPr>
            <a:r>
              <a:rPr lang="en-CH" dirty="0"/>
              <a:t>Now the reason that i am here at PLUS is that in my semester project </a:t>
            </a:r>
            <a:r>
              <a:rPr lang="en-GB" dirty="0"/>
              <a:t>I</a:t>
            </a:r>
            <a:r>
              <a:rPr lang="en-CH" dirty="0"/>
              <a:t> not only want to develope the technical aspects of this project but also leverage t</a:t>
            </a:r>
            <a:r>
              <a:rPr lang="en-GB" dirty="0"/>
              <a:t>he</a:t>
            </a:r>
            <a:r>
              <a:rPr lang="en-CH" dirty="0"/>
              <a:t> expertise that you have here to create something useful.</a:t>
            </a:r>
          </a:p>
          <a:p>
            <a:pPr marL="685800" lvl="1" indent="-228600">
              <a:buAutoNum type="arabicPeriod"/>
            </a:pPr>
            <a:r>
              <a:rPr lang="en-CH" dirty="0"/>
              <a:t>I belive that </a:t>
            </a:r>
            <a:r>
              <a:rPr lang="en-CH" b="1" dirty="0"/>
              <a:t>this</a:t>
            </a:r>
            <a:r>
              <a:rPr lang="en-CH" dirty="0"/>
              <a:t> combination of domain expetise and technical know-how makes the project very interessting to me</a:t>
            </a:r>
          </a:p>
          <a:p>
            <a:pPr marL="685800" lvl="1" indent="-228600">
              <a:buAutoNum type="arabicPeriod"/>
            </a:pP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730514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The team behind SatMAE has proposed in its newest publication a method that utilizes a diffusion to generate the iamges.</a:t>
            </a:r>
          </a:p>
          <a:p>
            <a:pPr marL="228600" indent="-228600">
              <a:buAutoNum type="arabicPeriod"/>
            </a:pPr>
            <a:r>
              <a:rPr lang="en-CH" dirty="0"/>
              <a:t>This method is a combination of Autoencoders (Encoder/Decoder) and the Stable Diffusion architecture (U-NET)</a:t>
            </a:r>
          </a:p>
          <a:p>
            <a:pPr marL="228600" indent="-228600">
              <a:buAutoNum type="arabicPeriod"/>
            </a:pPr>
            <a:r>
              <a:rPr lang="en-CH" dirty="0"/>
              <a:t>A textual prompt provides guidence during the generation and some additional metadata such as the geographical position and the recorded date.</a:t>
            </a:r>
          </a:p>
          <a:p>
            <a:pPr marL="228600" indent="-228600">
              <a:buAutoNum type="arabicPeriod"/>
            </a:pPr>
            <a:endParaRPr lang="en-CH" dirty="0"/>
          </a:p>
          <a:p>
            <a:pPr marL="228600" indent="-228600">
              <a:buAutoNum type="arabicPeriod"/>
            </a:pPr>
            <a:r>
              <a:rPr lang="en-CH" dirty="0"/>
              <a:t>For the use case </a:t>
            </a:r>
            <a:r>
              <a:rPr lang="en-GB" dirty="0"/>
              <a:t>I</a:t>
            </a:r>
            <a:r>
              <a:rPr lang="en-CH" dirty="0"/>
              <a:t> am working on it is not yet interessting to use textual prompts. However it could be interessting to use a combination of land use / land cover data and a text prompt (e.g. Add an Alpine Solar Farm)</a:t>
            </a:r>
          </a:p>
          <a:p>
            <a:pPr marL="228600" indent="-228600">
              <a:buAutoNum type="arabicPeriod"/>
            </a:pP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10</a:t>
            </a:fld>
            <a:endParaRPr lang="de-CH"/>
          </a:p>
        </p:txBody>
      </p:sp>
    </p:spTree>
    <p:extLst>
      <p:ext uri="{BB962C8B-B14F-4D97-AF65-F5344CB8AC3E}">
        <p14:creationId xmlns:p14="http://schemas.microsoft.com/office/powerpoint/2010/main" val="4089179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I decided to start with a similar approach. Using a very basic diffusion method with a U-Net architecture to generate the images.</a:t>
            </a:r>
          </a:p>
          <a:p>
            <a:pPr marL="228600" indent="-228600">
              <a:buAutoNum type="arabicPeriod"/>
            </a:pPr>
            <a:r>
              <a:rPr lang="en-CH" dirty="0"/>
              <a:t>The only enhancement to this method that </a:t>
            </a:r>
            <a:r>
              <a:rPr lang="en-GB" dirty="0"/>
              <a:t>I</a:t>
            </a:r>
            <a:r>
              <a:rPr lang="en-CH" dirty="0"/>
              <a:t> will be doing from the start is the conditioning on the land use / land cover maps.</a:t>
            </a:r>
          </a:p>
          <a:p>
            <a:pPr marL="228600" indent="-228600">
              <a:buAutoNum type="arabicPeriod"/>
            </a:pPr>
            <a:r>
              <a:rPr lang="en-CH" dirty="0"/>
              <a:t>To overcome the tiling issue </a:t>
            </a:r>
            <a:r>
              <a:rPr lang="en-GB" dirty="0"/>
              <a:t>I</a:t>
            </a:r>
            <a:r>
              <a:rPr lang="en-CH" dirty="0"/>
              <a:t> want to improve the model to take a pre generate image as an input. This way </a:t>
            </a:r>
            <a:r>
              <a:rPr lang="en-GB" dirty="0"/>
              <a:t>I</a:t>
            </a:r>
            <a:r>
              <a:rPr lang="en-CH" dirty="0"/>
              <a:t> can first generate a low resoltuion tile of a larger area (2x2 tiles) and take that as an input to create the high resolution tiles.</a:t>
            </a:r>
          </a:p>
          <a:p>
            <a:pPr marL="685800" lvl="1" indent="-228600">
              <a:buAutoNum type="arabicPeriod"/>
            </a:pPr>
            <a:r>
              <a:rPr lang="en-CH" dirty="0"/>
              <a:t>The cool thing with diffusion is that we do not have to take noise as a starting point to generate the image. The low resolution image can already be used and then improved step by step.</a:t>
            </a:r>
          </a:p>
        </p:txBody>
      </p:sp>
      <p:sp>
        <p:nvSpPr>
          <p:cNvPr id="4" name="Slide Number Placeholder 3"/>
          <p:cNvSpPr>
            <a:spLocks noGrp="1"/>
          </p:cNvSpPr>
          <p:nvPr>
            <p:ph type="sldNum" sz="quarter" idx="5"/>
          </p:nvPr>
        </p:nvSpPr>
        <p:spPr/>
        <p:txBody>
          <a:bodyPr/>
          <a:lstStyle/>
          <a:p>
            <a:fld id="{F615DDFD-030C-4D5A-B33E-3A7E7538D2BE}" type="slidenum">
              <a:rPr lang="de-CH" smtClean="0"/>
              <a:t>11</a:t>
            </a:fld>
            <a:endParaRPr lang="de-CH"/>
          </a:p>
        </p:txBody>
      </p:sp>
    </p:spTree>
    <p:extLst>
      <p:ext uri="{BB962C8B-B14F-4D97-AF65-F5344CB8AC3E}">
        <p14:creationId xmlns:p14="http://schemas.microsoft.com/office/powerpoint/2010/main" val="2844883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The first implementation has shown some prosmising results.</a:t>
            </a:r>
          </a:p>
          <a:p>
            <a:pPr marL="228600" indent="-228600">
              <a:buAutoNum type="arabicPeriod"/>
            </a:pPr>
            <a:r>
              <a:rPr lang="en-CH" dirty="0"/>
              <a:t>To verify the implementation </a:t>
            </a:r>
            <a:r>
              <a:rPr lang="en-GB" dirty="0"/>
              <a:t>I</a:t>
            </a:r>
            <a:r>
              <a:rPr lang="en-CH" dirty="0"/>
              <a:t> trained the u-net on 1000 samples and 50 epochs</a:t>
            </a:r>
          </a:p>
          <a:p>
            <a:pPr marL="228600" indent="-228600">
              <a:buAutoNum type="arabicPeriod"/>
            </a:pPr>
            <a:r>
              <a:rPr lang="en-CH" dirty="0"/>
              <a:t>Notes</a:t>
            </a:r>
          </a:p>
          <a:p>
            <a:pPr marL="685800" lvl="1" indent="-228600">
              <a:buAutoNum type="arabicPeriod"/>
            </a:pPr>
            <a:r>
              <a:rPr lang="en-CH" dirty="0"/>
              <a:t>Linear features are not easy to generate, probably because they occure infrequrently.</a:t>
            </a:r>
          </a:p>
          <a:p>
            <a:pPr marL="685800" lvl="1" indent="-228600">
              <a:buAutoNum type="arabicPeriod"/>
            </a:pPr>
            <a:r>
              <a:rPr lang="en-CH" dirty="0"/>
              <a:t>Forest, nbare land and farm land is relatively easy to generate.</a:t>
            </a:r>
          </a:p>
          <a:p>
            <a:pPr marL="228600" indent="-228600">
              <a:buAutoNum type="arabicPeriod"/>
            </a:pPr>
            <a:r>
              <a:rPr lang="en-CH" dirty="0"/>
              <a:t>However </a:t>
            </a:r>
            <a:r>
              <a:rPr lang="en-GB" dirty="0"/>
              <a:t>I</a:t>
            </a:r>
            <a:r>
              <a:rPr lang="en-CH" dirty="0"/>
              <a:t> have to consider that the class distirbution is highly inequal (30% forest)</a:t>
            </a:r>
          </a:p>
          <a:p>
            <a:pPr marL="228600" indent="-228600">
              <a:buAutoNum type="arabicPeriod"/>
            </a:pPr>
            <a:r>
              <a:rPr lang="en-CH" dirty="0"/>
              <a:t>And with this </a:t>
            </a:r>
            <a:r>
              <a:rPr lang="en-GB" dirty="0"/>
              <a:t>I</a:t>
            </a:r>
            <a:r>
              <a:rPr lang="en-CH" dirty="0"/>
              <a:t> want open the discussion.</a:t>
            </a:r>
          </a:p>
          <a:p>
            <a:pPr marL="228600" indent="-228600">
              <a:buAutoNum type="arabicPeriod"/>
            </a:pPr>
            <a:r>
              <a:rPr lang="en-CH"/>
              <a:t>Thank you for your attention!</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12</a:t>
            </a:fld>
            <a:endParaRPr lang="de-CH"/>
          </a:p>
        </p:txBody>
      </p:sp>
    </p:spTree>
    <p:extLst>
      <p:ext uri="{BB962C8B-B14F-4D97-AF65-F5344CB8AC3E}">
        <p14:creationId xmlns:p14="http://schemas.microsoft.com/office/powerpoint/2010/main" val="273440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The idea to visualize landscape changes comes from a video that Julien Anet created ahead of the vote on the climate protection act in 2023</a:t>
            </a:r>
          </a:p>
          <a:p>
            <a:pPr marL="228600" indent="-228600">
              <a:buAutoNum type="arabicPeriod"/>
            </a:pPr>
            <a:r>
              <a:rPr lang="en-CH" dirty="0"/>
              <a:t>In a conversation with him he explained to me how tedious it was to photoshop the terrain, adjust the elevation map and combine it to create a 3d scene</a:t>
            </a:r>
          </a:p>
          <a:p>
            <a:pPr marL="228600" indent="-228600">
              <a:buAutoNum type="arabicPeriod"/>
            </a:pPr>
            <a:r>
              <a:rPr lang="en-CH" dirty="0"/>
              <a:t>We agreed that there must be an easier way to do this and that this can be useful not only to create appealing impressions but also to help communicating future changes in our environment.</a:t>
            </a:r>
          </a:p>
          <a:p>
            <a:pPr marL="228600" indent="-228600">
              <a:buAutoNum type="arabicPeriod"/>
            </a:pPr>
            <a:endParaRPr lang="en-CH" dirty="0"/>
          </a:p>
          <a:p>
            <a:pPr marL="228600" indent="-228600">
              <a:buAutoNum type="arabicPeriod"/>
            </a:pPr>
            <a:r>
              <a:rPr lang="en-CH" dirty="0"/>
              <a:t>The basic idea is to use the land use and land cover maps as an input to generate aerial images.</a:t>
            </a:r>
          </a:p>
        </p:txBody>
      </p:sp>
      <p:sp>
        <p:nvSpPr>
          <p:cNvPr id="4" name="Slide Number Placeholder 3"/>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2127289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1. In this project I propose a tool that takes current aerial images, adjusted land use / land cover maps, and adjusted elevation maps to generate new aerial images.</a:t>
            </a:r>
          </a:p>
          <a:p>
            <a:r>
              <a:rPr lang="en-CH" dirty="0"/>
              <a:t>2. The result is then combined with the new elevation map to create a 3d scene</a:t>
            </a:r>
          </a:p>
          <a:p>
            <a:r>
              <a:rPr lang="en-CH" dirty="0"/>
              <a:t>3. With this tool, experts can adjust the land use / land cover maps as well as the elevation map by hand and then generate new aerial images from it.</a:t>
            </a:r>
          </a:p>
          <a:p>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164967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To generate aerial images from land use / land cover maps requires a lot of data</a:t>
            </a:r>
          </a:p>
          <a:p>
            <a:pPr marL="228600" indent="-228600">
              <a:buAutoNum type="arabicPeriod"/>
            </a:pPr>
            <a:r>
              <a:rPr lang="en-CH" dirty="0"/>
              <a:t>The gerneation is based on three publicly available datasets</a:t>
            </a:r>
          </a:p>
          <a:p>
            <a:pPr marL="685800" lvl="1" indent="-228600">
              <a:buAutoNum type="arabicPeriod"/>
            </a:pPr>
            <a:r>
              <a:rPr lang="en-CH" dirty="0"/>
              <a:t>SwissImage provides the aerial images with a resoltuion of 0.1m</a:t>
            </a:r>
          </a:p>
          <a:p>
            <a:pPr marL="685800" lvl="1" indent="-228600">
              <a:buAutoNum type="arabicPeriod"/>
            </a:pPr>
            <a:r>
              <a:rPr lang="en-CH" dirty="0"/>
              <a:t>The Swiss Land Use Statistics provide a map in which the 100m grid intersections are assigned to one of 72 classes (4 main classes, 17 sub classes, 27 sub-sub classes and 72 base classes)</a:t>
            </a:r>
          </a:p>
          <a:p>
            <a:pPr marL="685800" lvl="1" indent="-228600">
              <a:buAutoNum type="arabicPeriod"/>
            </a:pPr>
            <a:r>
              <a:rPr lang="en-CH" dirty="0"/>
              <a:t>Elevation model is provided with a 0.5m resolution without vegetation </a:t>
            </a:r>
          </a:p>
        </p:txBody>
      </p:sp>
      <p:sp>
        <p:nvSpPr>
          <p:cNvPr id="4" name="Slide Number Placeholder 3"/>
          <p:cNvSpPr>
            <a:spLocks noGrp="1"/>
          </p:cNvSpPr>
          <p:nvPr>
            <p:ph type="sldNum" sz="quarter" idx="5"/>
          </p:nvPr>
        </p:nvSpPr>
        <p:spPr/>
        <p:txBody>
          <a:bodyPr/>
          <a:lstStyle/>
          <a:p>
            <a:fld id="{F615DDFD-030C-4D5A-B33E-3A7E7538D2BE}" type="slidenum">
              <a:rPr lang="de-CH" smtClean="0"/>
              <a:t>4</a:t>
            </a:fld>
            <a:endParaRPr lang="de-CH"/>
          </a:p>
        </p:txBody>
      </p:sp>
    </p:spTree>
    <p:extLst>
      <p:ext uri="{BB962C8B-B14F-4D97-AF65-F5344CB8AC3E}">
        <p14:creationId xmlns:p14="http://schemas.microsoft.com/office/powerpoint/2010/main" val="3069297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100m resolution for the land use land / cover map is not really ideal for what we want to achieve.</a:t>
            </a:r>
          </a:p>
          <a:p>
            <a:pPr marL="228600" indent="-228600">
              <a:buAutoNum type="arabicPeriod"/>
            </a:pPr>
            <a:r>
              <a:rPr lang="en-CH" dirty="0"/>
              <a:t>This map also doesn’t include linear features rivers or roads</a:t>
            </a:r>
          </a:p>
          <a:p>
            <a:pPr marL="228600" indent="-228600">
              <a:buAutoNum type="arabicPeriod"/>
            </a:pPr>
            <a:r>
              <a:rPr lang="en-CH" dirty="0"/>
              <a:t>A method proposed by Giuliani from the university of Geneva in 2022 down scales the map to a 25m grid and adds linear features</a:t>
            </a:r>
          </a:p>
        </p:txBody>
      </p:sp>
      <p:sp>
        <p:nvSpPr>
          <p:cNvPr id="4" name="Slide Number Placeholder 3"/>
          <p:cNvSpPr>
            <a:spLocks noGrp="1"/>
          </p:cNvSpPr>
          <p:nvPr>
            <p:ph type="sldNum" sz="quarter" idx="5"/>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3728810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With all this we can start thinking about the generation</a:t>
            </a:r>
          </a:p>
          <a:p>
            <a:pPr marL="228600" indent="-228600">
              <a:buAutoNum type="arabicPeriod"/>
            </a:pPr>
            <a:r>
              <a:rPr lang="en-CH" dirty="0"/>
              <a:t>The first thing that came to my mind is using Generative adversarial networks</a:t>
            </a:r>
          </a:p>
          <a:p>
            <a:pPr marL="685800" lvl="1" indent="-228600">
              <a:buAutoNum type="arabicPeriod"/>
            </a:pPr>
            <a:r>
              <a:rPr lang="en-CH" dirty="0"/>
              <a:t>It is an established method that some might call outdated (2017)</a:t>
            </a:r>
          </a:p>
          <a:p>
            <a:pPr marL="228600" lvl="0" indent="-228600">
              <a:buAutoNum type="arabicPeriod"/>
            </a:pPr>
            <a:r>
              <a:rPr lang="en-CH" dirty="0"/>
              <a:t>It works by training two networks</a:t>
            </a:r>
          </a:p>
          <a:p>
            <a:pPr marL="685800" lvl="1" indent="-228600">
              <a:buAutoNum type="arabicPeriod"/>
            </a:pPr>
            <a:r>
              <a:rPr lang="en-CH" dirty="0"/>
              <a:t>One that generate images using an encoder-decoder NN</a:t>
            </a:r>
          </a:p>
          <a:p>
            <a:pPr marL="685800" lvl="1" indent="-228600">
              <a:buAutoNum type="arabicPeriod"/>
            </a:pPr>
            <a:r>
              <a:rPr lang="en-CH" dirty="0"/>
              <a:t>One that judges the generation to improve it</a:t>
            </a:r>
          </a:p>
          <a:p>
            <a:pPr marL="228600" lvl="0" indent="-228600">
              <a:buAutoNum type="arabicPeriod"/>
            </a:pPr>
            <a:r>
              <a:rPr lang="en-CH" dirty="0"/>
              <a:t>I tried training a pix2pix model and verified that this can work (overfitted, small sampel size)</a:t>
            </a:r>
          </a:p>
        </p:txBody>
      </p:sp>
      <p:sp>
        <p:nvSpPr>
          <p:cNvPr id="4" name="Slide Number Placeholder 3"/>
          <p:cNvSpPr>
            <a:spLocks noGrp="1"/>
          </p:cNvSpPr>
          <p:nvPr>
            <p:ph type="sldNum" sz="quarter" idx="5"/>
          </p:nvPr>
        </p:nvSpPr>
        <p:spPr/>
        <p:txBody>
          <a:bodyPr/>
          <a:lstStyle/>
          <a:p>
            <a:fld id="{F615DDFD-030C-4D5A-B33E-3A7E7538D2BE}" type="slidenum">
              <a:rPr lang="de-CH" smtClean="0"/>
              <a:t>6</a:t>
            </a:fld>
            <a:endParaRPr lang="de-CH"/>
          </a:p>
        </p:txBody>
      </p:sp>
    </p:spTree>
    <p:extLst>
      <p:ext uri="{BB962C8B-B14F-4D97-AF65-F5344CB8AC3E}">
        <p14:creationId xmlns:p14="http://schemas.microsoft.com/office/powerpoint/2010/main" val="185468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However the tiles that are generated are always independend of each other.</a:t>
            </a:r>
          </a:p>
          <a:p>
            <a:pPr marL="228600" indent="-228600">
              <a:buAutoNum type="arabicPeriod"/>
            </a:pPr>
            <a:r>
              <a:rPr lang="en-CH" dirty="0"/>
              <a:t>A</a:t>
            </a:r>
            <a:r>
              <a:rPr lang="en-GB" dirty="0"/>
              <a:t>n</a:t>
            </a:r>
            <a:r>
              <a:rPr lang="en-CH" dirty="0"/>
              <a:t>d this makes it very difficult to produce an image over a larger area.</a:t>
            </a:r>
          </a:p>
          <a:p>
            <a:pPr marL="228600" indent="-228600">
              <a:buAutoNum type="arabicPeriod"/>
            </a:pPr>
            <a:r>
              <a:rPr lang="en-CH" dirty="0"/>
              <a:t>Especially in this scenario where some tiles are entirely from 1 class. </a:t>
            </a:r>
          </a:p>
          <a:p>
            <a:pPr marL="228600" indent="-228600">
              <a:buAutoNum type="arabicPeriod"/>
            </a:pPr>
            <a:r>
              <a:rPr lang="en-CH" dirty="0"/>
              <a:t>The overfitted model is also not good at producing non deterministic results</a:t>
            </a:r>
          </a:p>
        </p:txBody>
      </p:sp>
      <p:sp>
        <p:nvSpPr>
          <p:cNvPr id="4" name="Slide Number Placeholder 3"/>
          <p:cNvSpPr>
            <a:spLocks noGrp="1"/>
          </p:cNvSpPr>
          <p:nvPr>
            <p:ph type="sldNum" sz="quarter" idx="5"/>
          </p:nvPr>
        </p:nvSpPr>
        <p:spPr/>
        <p:txBody>
          <a:bodyPr/>
          <a:lstStyle/>
          <a:p>
            <a:fld id="{F615DDFD-030C-4D5A-B33E-3A7E7538D2BE}" type="slidenum">
              <a:rPr lang="de-CH" smtClean="0"/>
              <a:t>7</a:t>
            </a:fld>
            <a:endParaRPr lang="de-CH"/>
          </a:p>
        </p:txBody>
      </p:sp>
    </p:spTree>
    <p:extLst>
      <p:ext uri="{BB962C8B-B14F-4D97-AF65-F5344CB8AC3E}">
        <p14:creationId xmlns:p14="http://schemas.microsoft.com/office/powerpoint/2010/main" val="323932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Luckily this problem was already tackled in 2021 by Zhu and Kelly.</a:t>
            </a:r>
          </a:p>
          <a:p>
            <a:pPr marL="228600" indent="-228600">
              <a:buAutoNum type="arabicPeriod"/>
            </a:pPr>
            <a:r>
              <a:rPr lang="en-CH" dirty="0"/>
              <a:t>They propose a 2 stage process with 2 networks</a:t>
            </a:r>
          </a:p>
          <a:p>
            <a:pPr marL="228600" indent="-228600">
              <a:buAutoNum type="arabicPeriod"/>
            </a:pPr>
            <a:r>
              <a:rPr lang="en-CH" dirty="0"/>
              <a:t>One to generate the individual tiles</a:t>
            </a:r>
          </a:p>
          <a:p>
            <a:pPr marL="228600" indent="-228600">
              <a:buAutoNum type="arabicPeriod"/>
            </a:pPr>
            <a:r>
              <a:rPr lang="en-CH" dirty="0"/>
              <a:t>And one that can combine them</a:t>
            </a:r>
          </a:p>
          <a:p>
            <a:pPr marL="228600" indent="-228600">
              <a:buAutoNum type="arabicPeriod"/>
            </a:pPr>
            <a:r>
              <a:rPr lang="en-CH" dirty="0"/>
              <a:t>Ther seam2cont network applies a circular mask to the individual tiles and uses the masked image to generate a new coherent one.</a:t>
            </a:r>
          </a:p>
        </p:txBody>
      </p:sp>
      <p:sp>
        <p:nvSpPr>
          <p:cNvPr id="4" name="Slide Number Placeholder 3"/>
          <p:cNvSpPr>
            <a:spLocks noGrp="1"/>
          </p:cNvSpPr>
          <p:nvPr>
            <p:ph type="sldNum" sz="quarter" idx="5"/>
          </p:nvPr>
        </p:nvSpPr>
        <p:spPr/>
        <p:txBody>
          <a:bodyPr/>
          <a:lstStyle/>
          <a:p>
            <a:fld id="{F615DDFD-030C-4D5A-B33E-3A7E7538D2BE}" type="slidenum">
              <a:rPr lang="de-CH" smtClean="0"/>
              <a:t>8</a:t>
            </a:fld>
            <a:endParaRPr lang="de-CH"/>
          </a:p>
        </p:txBody>
      </p:sp>
    </p:spTree>
    <p:extLst>
      <p:ext uri="{BB962C8B-B14F-4D97-AF65-F5344CB8AC3E}">
        <p14:creationId xmlns:p14="http://schemas.microsoft.com/office/powerpoint/2010/main" val="2818293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H" dirty="0"/>
              <a:t>Most reasearch in the past 2 years has been focused on using masked autoencoders to generate aerial images.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H" dirty="0"/>
              <a:t>However they require a lot of data to be trained. </a:t>
            </a:r>
          </a:p>
          <a:p>
            <a:pPr marL="228600" indent="-228600">
              <a:buAutoNum type="arabicPeriod"/>
            </a:pPr>
            <a:r>
              <a:rPr lang="en-CH" dirty="0"/>
              <a:t>This is a method where the encoder-decoder NN (more specifically a vision transformer) is trained on masked images to reconstruct the originals.</a:t>
            </a:r>
          </a:p>
          <a:p>
            <a:pPr marL="228600" indent="-228600">
              <a:buAutoNum type="arabicPeriod"/>
            </a:pPr>
            <a:r>
              <a:rPr lang="en-CH" dirty="0"/>
              <a:t>It is shown that this method works well, especially the Prithvi Models published by IBM Research and NASA. These models are open source and can be fine tuned for downstream tasks susch as segmentation.</a:t>
            </a:r>
          </a:p>
          <a:p>
            <a:pPr marL="228600" indent="-228600">
              <a:buAutoNum type="arabicPeriod"/>
            </a:pPr>
            <a:r>
              <a:rPr lang="en-CH"/>
              <a:t>It remains uncertain if this could be fine tuned with the aerial images since the original models use multi-band immages with additional ir-channels.</a:t>
            </a:r>
            <a:endParaRPr lang="en-CH" dirty="0"/>
          </a:p>
        </p:txBody>
      </p:sp>
      <p:sp>
        <p:nvSpPr>
          <p:cNvPr id="4" name="Slide Number Placeholder 3"/>
          <p:cNvSpPr>
            <a:spLocks noGrp="1"/>
          </p:cNvSpPr>
          <p:nvPr>
            <p:ph type="sldNum" sz="quarter" idx="5"/>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3711892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pic>
        <p:nvPicPr>
          <p:cNvPr id="8" name="Bildplatzhalter 16" descr="Ein Bild, das Gras, draußen, Wolke, Himmel enthält.&#10;&#10;Automatisch generierte Beschreibung">
            <a:extLst>
              <a:ext uri="{FF2B5EF4-FFF2-40B4-BE49-F238E27FC236}">
                <a16:creationId xmlns:a16="http://schemas.microsoft.com/office/drawing/2014/main" id="{CA687314-4444-49F5-4D02-18575B0D4D73}"/>
              </a:ext>
            </a:extLst>
          </p:cNvPr>
          <p:cNvPicPr>
            <a:picLocks noChangeAspect="1"/>
          </p:cNvPicPr>
          <p:nvPr userDrawn="1"/>
        </p:nvPicPr>
        <p:blipFill>
          <a:blip r:embed="rId2">
            <a:extLst>
              <a:ext uri="{28A0092B-C50C-407E-A947-70E740481C1C}">
                <a14:useLocalDpi xmlns:a14="http://schemas.microsoft.com/office/drawing/2010/main" val="0"/>
              </a:ext>
            </a:extLst>
          </a:blip>
          <a:srcRect t="17337" b="17337"/>
          <a:stretch>
            <a:fillRect/>
          </a:stretch>
        </p:blipFill>
        <p:spPr>
          <a:xfrm>
            <a:off x="731837" y="1098074"/>
            <a:ext cx="10728325" cy="5256000"/>
          </a:xfrm>
          <a:prstGeom prst="rect">
            <a:avLst/>
          </a:prstGeom>
        </p:spPr>
      </p:pic>
      <p:sp>
        <p:nvSpPr>
          <p:cNvPr id="2" name="Titel 1">
            <a:extLst>
              <a:ext uri="{FF2B5EF4-FFF2-40B4-BE49-F238E27FC236}">
                <a16:creationId xmlns:a16="http://schemas.microsoft.com/office/drawing/2014/main" id="{3491294E-BEE7-4DA8-BBC8-88E1A7B07AEF}"/>
              </a:ext>
            </a:extLst>
          </p:cNvPr>
          <p:cNvSpPr>
            <a:spLocks noGrp="1"/>
          </p:cNvSpPr>
          <p:nvPr>
            <p:ph type="ctrTitle" hasCustomPrompt="1"/>
          </p:nvPr>
        </p:nvSpPr>
        <p:spPr>
          <a:xfrm>
            <a:off x="0" y="2340074"/>
            <a:ext cx="5904000" cy="2772000"/>
          </a:xfrm>
          <a:solidFill>
            <a:srgbClr val="007893"/>
          </a:solidFill>
        </p:spPr>
        <p:txBody>
          <a:bodyPr lIns="1080000" tIns="252000" anchor="t" anchorCtr="0"/>
          <a:lstStyle>
            <a:lvl1pPr algn="l">
              <a:lnSpc>
                <a:spcPct val="100000"/>
              </a:lnSpc>
              <a:defRPr sz="3600">
                <a:solidFill>
                  <a:schemeClr val="bg1"/>
                </a:solidFill>
              </a:defRPr>
            </a:lvl1pPr>
          </a:lstStyle>
          <a:p>
            <a:r>
              <a:rPr lang="de-DE" dirty="0"/>
              <a:t>Hier steht der Titel </a:t>
            </a:r>
            <a:br>
              <a:rPr lang="de-DE" dirty="0"/>
            </a:br>
            <a:r>
              <a:rPr lang="de-DE" dirty="0"/>
              <a:t>der Präsentation</a:t>
            </a:r>
            <a:endParaRPr lang="de-CH" noProof="0" dirty="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838" y="360538"/>
            <a:ext cx="1765565" cy="288000"/>
          </a:xfrm>
          <a:prstGeom prst="rect">
            <a:avLst/>
          </a:prstGeom>
        </p:spPr>
      </p:pic>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hasCustomPrompt="1"/>
          </p:nvPr>
        </p:nvSpPr>
        <p:spPr>
          <a:xfrm>
            <a:off x="1078516" y="3967031"/>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r>
              <a:rPr lang="de-DE" b="1" dirty="0"/>
              <a:t>Prof. Dr. Beat Muster</a:t>
            </a:r>
          </a:p>
          <a:p>
            <a:r>
              <a:rPr lang="de-DE" dirty="0"/>
              <a:t>Funktion des Präsentierenden</a:t>
            </a:r>
          </a:p>
          <a:p>
            <a:r>
              <a:rPr lang="de-DE" dirty="0"/>
              <a:t>TT. Monat JJJJ, Ort</a:t>
            </a:r>
            <a:endParaRPr lang="de-CH" dirty="0"/>
          </a:p>
        </p:txBody>
      </p:sp>
      <p:pic>
        <p:nvPicPr>
          <p:cNvPr id="7" name="Bildplatzhalter 39" descr="Ein Bild, das Screenshot, Grafiken, Grafikdesign, Schrift enthält.&#10;&#10;Automatisch generierte Beschreibung">
            <a:extLst>
              <a:ext uri="{FF2B5EF4-FFF2-40B4-BE49-F238E27FC236}">
                <a16:creationId xmlns:a16="http://schemas.microsoft.com/office/drawing/2014/main" id="{9485A407-26A8-E8D6-99EB-58FCEC4E50D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60" b="2996"/>
          <a:stretch/>
        </p:blipFill>
        <p:spPr>
          <a:xfrm>
            <a:off x="10507865" y="188670"/>
            <a:ext cx="987023" cy="563988"/>
          </a:xfrm>
          <a:prstGeom prst="rect">
            <a:avLst/>
          </a:prstGeom>
        </p:spPr>
      </p:pic>
      <p:sp>
        <p:nvSpPr>
          <p:cNvPr id="12" name="TextBox 11">
            <a:extLst>
              <a:ext uri="{FF2B5EF4-FFF2-40B4-BE49-F238E27FC236}">
                <a16:creationId xmlns:a16="http://schemas.microsoft.com/office/drawing/2014/main" id="{DA8B9264-9CA4-A2F0-E310-C82E2EDBEDD7}"/>
              </a:ext>
            </a:extLst>
          </p:cNvPr>
          <p:cNvSpPr txBox="1"/>
          <p:nvPr userDrawn="1"/>
        </p:nvSpPr>
        <p:spPr>
          <a:xfrm>
            <a:off x="4292354" y="360538"/>
            <a:ext cx="6098958" cy="276999"/>
          </a:xfrm>
          <a:prstGeom prst="rect">
            <a:avLst/>
          </a:prstGeom>
          <a:noFill/>
        </p:spPr>
        <p:txBody>
          <a:bodyPr wrap="square">
            <a:spAutoFit/>
          </a:bodyPr>
          <a:lstStyle/>
          <a:p>
            <a:pPr algn="r"/>
            <a:r>
              <a:rPr lang="de-DE" sz="1200" dirty="0" err="1"/>
              <a:t>Planning</a:t>
            </a:r>
            <a:r>
              <a:rPr lang="de-DE" sz="1200" dirty="0"/>
              <a:t> </a:t>
            </a:r>
            <a:r>
              <a:rPr lang="de-DE" sz="1200" dirty="0" err="1"/>
              <a:t>of</a:t>
            </a:r>
            <a:r>
              <a:rPr lang="de-DE" sz="1200" dirty="0"/>
              <a:t> Landscape and Urban Systems</a:t>
            </a:r>
            <a:endParaRPr lang="en-US" sz="1200" dirty="0"/>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pic>
        <p:nvPicPr>
          <p:cNvPr id="14" name="Bildplatzhalter 14" descr="Ein Bild, das draußen, Natur, Schnee, Wasser enthält.&#10;&#10;Automatisch generierte Beschreibung">
            <a:extLst>
              <a:ext uri="{FF2B5EF4-FFF2-40B4-BE49-F238E27FC236}">
                <a16:creationId xmlns:a16="http://schemas.microsoft.com/office/drawing/2014/main" id="{3CC5FA1E-4EDD-A350-1BC3-DAB372D548B4}"/>
              </a:ext>
            </a:extLst>
          </p:cNvPr>
          <p:cNvPicPr>
            <a:picLocks noChangeAspect="1"/>
          </p:cNvPicPr>
          <p:nvPr userDrawn="1"/>
        </p:nvPicPr>
        <p:blipFill>
          <a:blip r:embed="rId2">
            <a:extLst>
              <a:ext uri="{28A0092B-C50C-407E-A947-70E740481C1C}">
                <a14:useLocalDpi xmlns:a14="http://schemas.microsoft.com/office/drawing/2010/main" val="0"/>
              </a:ext>
            </a:extLst>
          </a:blip>
          <a:srcRect l="279" r="279"/>
          <a:stretch>
            <a:fillRect/>
          </a:stretch>
        </p:blipFill>
        <p:spPr>
          <a:xfrm>
            <a:off x="731838" y="1080318"/>
            <a:ext cx="10728325" cy="5256000"/>
          </a:xfrm>
          <a:prstGeom prst="rect">
            <a:avLst/>
          </a:prstGeom>
        </p:spPr>
      </p:pic>
      <p:sp>
        <p:nvSpPr>
          <p:cNvPr id="2" name="Titel 1">
            <a:extLst>
              <a:ext uri="{FF2B5EF4-FFF2-40B4-BE49-F238E27FC236}">
                <a16:creationId xmlns:a16="http://schemas.microsoft.com/office/drawing/2014/main" id="{3491294E-BEE7-4DA8-BBC8-88E1A7B07AEF}"/>
              </a:ext>
            </a:extLst>
          </p:cNvPr>
          <p:cNvSpPr>
            <a:spLocks noGrp="1"/>
          </p:cNvSpPr>
          <p:nvPr>
            <p:ph type="ctrTitle" hasCustomPrompt="1"/>
          </p:nvPr>
        </p:nvSpPr>
        <p:spPr>
          <a:xfrm>
            <a:off x="6504000" y="2574318"/>
            <a:ext cx="5688000" cy="2268000"/>
          </a:xfrm>
          <a:solidFill>
            <a:srgbClr val="007893"/>
          </a:solidFill>
        </p:spPr>
        <p:txBody>
          <a:bodyPr lIns="324000" tIns="252000" anchor="t" anchorCtr="0"/>
          <a:lstStyle>
            <a:lvl1pPr algn="l">
              <a:lnSpc>
                <a:spcPct val="100000"/>
              </a:lnSpc>
              <a:defRPr sz="3600">
                <a:solidFill>
                  <a:schemeClr val="bg1"/>
                </a:solidFill>
              </a:defRPr>
            </a:lvl1pPr>
          </a:lstStyle>
          <a:p>
            <a:r>
              <a:rPr lang="de-DE" dirty="0"/>
              <a:t>Hier steht der Titel</a:t>
            </a:r>
            <a:br>
              <a:rPr lang="de-DE" dirty="0"/>
            </a:br>
            <a:r>
              <a:rPr lang="de-DE" dirty="0"/>
              <a:t>der Präsentation</a:t>
            </a:r>
            <a:endParaRPr lang="de-CH" noProof="0" dirty="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hasCustomPrompt="1"/>
          </p:nvPr>
        </p:nvSpPr>
        <p:spPr>
          <a:xfrm>
            <a:off x="6845210" y="419578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r>
              <a:rPr lang="de-DE" dirty="0"/>
              <a:t>Hier steht der Untertitel</a:t>
            </a:r>
            <a:endParaRPr lang="de-CH" dirty="0"/>
          </a:p>
        </p:txBody>
      </p:sp>
      <p:pic>
        <p:nvPicPr>
          <p:cNvPr id="12" name="Bildplatzhalter 39" descr="Ein Bild, das Screenshot, Grafiken, Grafikdesign, Schrift enthält.&#10;&#10;Automatisch generierte Beschreibung">
            <a:extLst>
              <a:ext uri="{FF2B5EF4-FFF2-40B4-BE49-F238E27FC236}">
                <a16:creationId xmlns:a16="http://schemas.microsoft.com/office/drawing/2014/main" id="{54095780-59FD-B838-4EC8-2902AAE4833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60" b="2996"/>
          <a:stretch/>
        </p:blipFill>
        <p:spPr>
          <a:xfrm>
            <a:off x="10507865" y="188670"/>
            <a:ext cx="987023" cy="563988"/>
          </a:xfrm>
          <a:prstGeom prst="rect">
            <a:avLst/>
          </a:prstGeom>
        </p:spPr>
      </p:pic>
      <p:sp>
        <p:nvSpPr>
          <p:cNvPr id="17" name="TextBox 16">
            <a:extLst>
              <a:ext uri="{FF2B5EF4-FFF2-40B4-BE49-F238E27FC236}">
                <a16:creationId xmlns:a16="http://schemas.microsoft.com/office/drawing/2014/main" id="{41835BE2-75D2-9BAF-97FC-24513796297B}"/>
              </a:ext>
            </a:extLst>
          </p:cNvPr>
          <p:cNvSpPr txBox="1"/>
          <p:nvPr userDrawn="1"/>
        </p:nvSpPr>
        <p:spPr>
          <a:xfrm>
            <a:off x="4292354" y="360538"/>
            <a:ext cx="6098958" cy="276999"/>
          </a:xfrm>
          <a:prstGeom prst="rect">
            <a:avLst/>
          </a:prstGeom>
          <a:noFill/>
        </p:spPr>
        <p:txBody>
          <a:bodyPr wrap="square">
            <a:spAutoFit/>
          </a:bodyPr>
          <a:lstStyle/>
          <a:p>
            <a:pPr algn="r"/>
            <a:r>
              <a:rPr lang="de-DE" sz="1200" dirty="0" err="1"/>
              <a:t>Planning</a:t>
            </a:r>
            <a:r>
              <a:rPr lang="de-DE" sz="1200" dirty="0"/>
              <a:t> </a:t>
            </a:r>
            <a:r>
              <a:rPr lang="de-DE" sz="1200" dirty="0" err="1"/>
              <a:t>of</a:t>
            </a:r>
            <a:r>
              <a:rPr lang="de-DE" sz="1200" dirty="0"/>
              <a:t> Landscape and Urban Systems</a:t>
            </a:r>
            <a:endParaRPr lang="en-US" sz="1200" dirty="0"/>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hasCustomPrompt="1"/>
          </p:nvPr>
        </p:nvSpPr>
        <p:spPr>
          <a:xfrm>
            <a:off x="-1" y="1940405"/>
            <a:ext cx="10188000" cy="3420000"/>
          </a:xfrm>
          <a:solidFill>
            <a:srgbClr val="007893"/>
          </a:solidFill>
          <a:ln>
            <a:noFill/>
          </a:ln>
        </p:spPr>
        <p:txBody>
          <a:bodyPr lIns="1080000" tIns="252000" anchor="t" anchorCtr="0"/>
          <a:lstStyle>
            <a:lvl1pPr algn="l">
              <a:lnSpc>
                <a:spcPct val="100000"/>
              </a:lnSpc>
              <a:defRPr sz="3600">
                <a:solidFill>
                  <a:schemeClr val="bg1"/>
                </a:solidFill>
              </a:defRPr>
            </a:lvl1pPr>
          </a:lstStyle>
          <a:p>
            <a:r>
              <a:rPr lang="de-DE" dirty="0"/>
              <a:t>Hier steht der Titel der Präsentation</a:t>
            </a:r>
            <a:br>
              <a:rPr lang="de-DE" dirty="0"/>
            </a:br>
            <a:r>
              <a:rPr lang="de-DE" dirty="0"/>
              <a:t>Dieser kann über zwei Zeilen laufen</a:t>
            </a:r>
            <a:endParaRPr lang="de-CH" noProof="0" dirty="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hasCustomPrompt="1"/>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r>
              <a:rPr lang="de-DE" b="1" dirty="0"/>
              <a:t>Prof. Dr. Beat Muster</a:t>
            </a:r>
          </a:p>
          <a:p>
            <a:r>
              <a:rPr lang="de-DE" dirty="0"/>
              <a:t>Funktion des Präsentierenden</a:t>
            </a:r>
          </a:p>
          <a:p>
            <a:r>
              <a:rPr lang="de-DE" dirty="0"/>
              <a:t>TT. Monat JJJJ, Ort</a:t>
            </a:r>
            <a:endParaRPr lang="de-CH" dirty="0"/>
          </a:p>
        </p:txBody>
      </p:sp>
      <p:pic>
        <p:nvPicPr>
          <p:cNvPr id="5" name="Bildplatzhalter 39" descr="Ein Bild, das Screenshot, Grafiken, Grafikdesign, Schrift enthält.&#10;&#10;Automatisch generierte Beschreibung">
            <a:extLst>
              <a:ext uri="{FF2B5EF4-FFF2-40B4-BE49-F238E27FC236}">
                <a16:creationId xmlns:a16="http://schemas.microsoft.com/office/drawing/2014/main" id="{E48AF80B-72F7-62D3-5910-0433D945B6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60" b="2996"/>
          <a:stretch/>
        </p:blipFill>
        <p:spPr>
          <a:xfrm>
            <a:off x="10507865" y="188670"/>
            <a:ext cx="987023" cy="563988"/>
          </a:xfrm>
          <a:prstGeom prst="rect">
            <a:avLst/>
          </a:prstGeom>
        </p:spPr>
      </p:pic>
      <p:sp>
        <p:nvSpPr>
          <p:cNvPr id="6" name="TextBox 5">
            <a:extLst>
              <a:ext uri="{FF2B5EF4-FFF2-40B4-BE49-F238E27FC236}">
                <a16:creationId xmlns:a16="http://schemas.microsoft.com/office/drawing/2014/main" id="{A90C499D-08B3-6DC2-6B92-E31F6A36094D}"/>
              </a:ext>
            </a:extLst>
          </p:cNvPr>
          <p:cNvSpPr txBox="1"/>
          <p:nvPr userDrawn="1"/>
        </p:nvSpPr>
        <p:spPr>
          <a:xfrm>
            <a:off x="4292354" y="360538"/>
            <a:ext cx="6098958" cy="276999"/>
          </a:xfrm>
          <a:prstGeom prst="rect">
            <a:avLst/>
          </a:prstGeom>
          <a:noFill/>
        </p:spPr>
        <p:txBody>
          <a:bodyPr wrap="square">
            <a:spAutoFit/>
          </a:bodyPr>
          <a:lstStyle/>
          <a:p>
            <a:pPr algn="r"/>
            <a:r>
              <a:rPr lang="de-DE" sz="1200" dirty="0" err="1"/>
              <a:t>Planning</a:t>
            </a:r>
            <a:r>
              <a:rPr lang="de-DE" sz="1200" dirty="0"/>
              <a:t> </a:t>
            </a:r>
            <a:r>
              <a:rPr lang="de-DE" sz="1200" dirty="0" err="1"/>
              <a:t>of</a:t>
            </a:r>
            <a:r>
              <a:rPr lang="de-DE" sz="1200" dirty="0"/>
              <a:t> Landscape and Urban Systems</a:t>
            </a:r>
            <a:endParaRPr lang="en-US" sz="1200" dirty="0"/>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hasCustomPrompt="1"/>
          </p:nvPr>
        </p:nvSpPr>
        <p:spPr>
          <a:xfrm>
            <a:off x="731837" y="1016000"/>
            <a:ext cx="10728326" cy="5256000"/>
          </a:xfrm>
          <a:solidFill>
            <a:srgbClr val="007893"/>
          </a:solidFill>
          <a:ln>
            <a:noFill/>
          </a:ln>
        </p:spPr>
        <p:txBody>
          <a:bodyPr lIns="324000" tIns="1152000" anchor="t" anchorCtr="0"/>
          <a:lstStyle>
            <a:lvl1pPr algn="l">
              <a:lnSpc>
                <a:spcPct val="100000"/>
              </a:lnSpc>
              <a:defRPr sz="3600">
                <a:solidFill>
                  <a:schemeClr val="bg1"/>
                </a:solidFill>
              </a:defRPr>
            </a:lvl1pPr>
          </a:lstStyle>
          <a:p>
            <a:r>
              <a:rPr lang="de-DE" dirty="0"/>
              <a:t>Hier steht der Titel der Präsentation</a:t>
            </a:r>
            <a:br>
              <a:rPr lang="de-DE" dirty="0"/>
            </a:br>
            <a:r>
              <a:rPr lang="de-DE" dirty="0"/>
              <a:t>Dieser kann, wenn immer nötig, über zwei</a:t>
            </a:r>
            <a:br>
              <a:rPr lang="de-DE" dirty="0"/>
            </a:br>
            <a:r>
              <a:rPr lang="de-DE" dirty="0"/>
              <a:t>oder sogar drei Zeilen laufen</a:t>
            </a:r>
            <a:endParaRPr lang="de-CH" noProof="0" dirty="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hasCustomPrompt="1"/>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r>
              <a:rPr lang="de-DE" b="1" dirty="0"/>
              <a:t>Prof. Dr. Beat Muster</a:t>
            </a:r>
          </a:p>
          <a:p>
            <a:r>
              <a:rPr lang="de-DE" dirty="0"/>
              <a:t>Funktion des Präsentierenden</a:t>
            </a:r>
          </a:p>
          <a:p>
            <a:r>
              <a:rPr lang="de-DE" dirty="0"/>
              <a:t>TT. Monat JJJJ, Ort</a:t>
            </a:r>
            <a:endParaRPr lang="de-CH" dirty="0"/>
          </a:p>
        </p:txBody>
      </p:sp>
      <p:pic>
        <p:nvPicPr>
          <p:cNvPr id="9" name="Bildplatzhalter 39" descr="Ein Bild, das Screenshot, Grafiken, Grafikdesign, Schrift enthält.&#10;&#10;Automatisch generierte Beschreibung">
            <a:extLst>
              <a:ext uri="{FF2B5EF4-FFF2-40B4-BE49-F238E27FC236}">
                <a16:creationId xmlns:a16="http://schemas.microsoft.com/office/drawing/2014/main" id="{0E0E0A3F-32A7-2263-315F-AEB2D2B52F9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60" b="2996"/>
          <a:stretch/>
        </p:blipFill>
        <p:spPr>
          <a:xfrm>
            <a:off x="10507865" y="188670"/>
            <a:ext cx="987023" cy="563988"/>
          </a:xfrm>
          <a:prstGeom prst="rect">
            <a:avLst/>
          </a:prstGeom>
        </p:spPr>
      </p:pic>
      <p:sp>
        <p:nvSpPr>
          <p:cNvPr id="11" name="TextBox 10">
            <a:extLst>
              <a:ext uri="{FF2B5EF4-FFF2-40B4-BE49-F238E27FC236}">
                <a16:creationId xmlns:a16="http://schemas.microsoft.com/office/drawing/2014/main" id="{8FAE3D11-4BBB-52F9-C040-F8A3186BD92B}"/>
              </a:ext>
            </a:extLst>
          </p:cNvPr>
          <p:cNvSpPr txBox="1"/>
          <p:nvPr userDrawn="1"/>
        </p:nvSpPr>
        <p:spPr>
          <a:xfrm>
            <a:off x="4292354" y="360538"/>
            <a:ext cx="6098958" cy="276999"/>
          </a:xfrm>
          <a:prstGeom prst="rect">
            <a:avLst/>
          </a:prstGeom>
          <a:noFill/>
        </p:spPr>
        <p:txBody>
          <a:bodyPr wrap="square">
            <a:spAutoFit/>
          </a:bodyPr>
          <a:lstStyle/>
          <a:p>
            <a:pPr algn="r"/>
            <a:r>
              <a:rPr lang="de-DE" sz="1200" dirty="0" err="1"/>
              <a:t>Planning</a:t>
            </a:r>
            <a:r>
              <a:rPr lang="de-DE" sz="1200" dirty="0"/>
              <a:t> </a:t>
            </a:r>
            <a:r>
              <a:rPr lang="de-DE" sz="1200" dirty="0" err="1"/>
              <a:t>of</a:t>
            </a:r>
            <a:r>
              <a:rPr lang="de-DE" sz="1200" dirty="0"/>
              <a:t> Landscape and Urban Systems</a:t>
            </a:r>
            <a:endParaRPr lang="en-US" sz="1200" dirty="0"/>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8" name="Datumsplatzhalter 3">
            <a:extLst>
              <a:ext uri="{FF2B5EF4-FFF2-40B4-BE49-F238E27FC236}">
                <a16:creationId xmlns:a16="http://schemas.microsoft.com/office/drawing/2014/main" id="{304DC9FB-2CDD-C110-A6F1-4B86F8632553}"/>
              </a:ext>
            </a:extLst>
          </p:cNvPr>
          <p:cNvSpPr>
            <a:spLocks noGrp="1"/>
          </p:cNvSpPr>
          <p:nvPr>
            <p:ph type="dt" sz="half" idx="10"/>
          </p:nvPr>
        </p:nvSpPr>
        <p:spPr>
          <a:xfrm>
            <a:off x="10020300" y="6522444"/>
            <a:ext cx="1010693" cy="216000"/>
          </a:xfrm>
          <a:prstGeom prst="rect">
            <a:avLst/>
          </a:prstGeom>
        </p:spPr>
        <p:txBody>
          <a:bodyPr/>
          <a:lstStyle>
            <a:lvl1pPr algn="r">
              <a:defRPr sz="1000">
                <a:solidFill>
                  <a:schemeClr val="bg1">
                    <a:lumMod val="50000"/>
                  </a:schemeClr>
                </a:solidFill>
              </a:defRPr>
            </a:lvl1pPr>
          </a:lstStyle>
          <a:p>
            <a:fld id="{1332D50A-E6CC-4D88-8908-F2129032F4C7}" type="datetime1">
              <a:rPr lang="de-CH" smtClean="0"/>
              <a:pPr/>
              <a:t>18.10.24</a:t>
            </a:fld>
            <a:endParaRPr lang="de-CH"/>
          </a:p>
        </p:txBody>
      </p:sp>
      <p:sp>
        <p:nvSpPr>
          <p:cNvPr id="9" name="Fußzeilenplatzhalter 4">
            <a:extLst>
              <a:ext uri="{FF2B5EF4-FFF2-40B4-BE49-F238E27FC236}">
                <a16:creationId xmlns:a16="http://schemas.microsoft.com/office/drawing/2014/main" id="{DC803C13-A122-9190-F3DF-8D24FF382205}"/>
              </a:ext>
            </a:extLst>
          </p:cNvPr>
          <p:cNvSpPr>
            <a:spLocks noGrp="1"/>
          </p:cNvSpPr>
          <p:nvPr>
            <p:ph type="ftr" sz="quarter" idx="11"/>
          </p:nvPr>
        </p:nvSpPr>
        <p:spPr>
          <a:xfrm>
            <a:off x="2171700" y="6489649"/>
            <a:ext cx="5400000" cy="216000"/>
          </a:xfrm>
          <a:prstGeom prst="rect">
            <a:avLst/>
          </a:prstGeom>
        </p:spPr>
        <p:txBody>
          <a:bodyPr/>
          <a:lstStyle>
            <a:lvl1pPr>
              <a:defRPr sz="1000">
                <a:solidFill>
                  <a:schemeClr val="bg1">
                    <a:lumMod val="50000"/>
                  </a:schemeClr>
                </a:solidFill>
              </a:defRPr>
            </a:lvl1pPr>
          </a:lstStyle>
          <a:p>
            <a:r>
              <a:rPr lang="de-DE"/>
              <a:t>Planning of Landscape and Urban Systems – PLUS</a:t>
            </a:r>
            <a:endParaRPr lang="en-US" dirty="0"/>
          </a:p>
        </p:txBody>
      </p:sp>
      <p:sp>
        <p:nvSpPr>
          <p:cNvPr id="10" name="Foliennummernplatzhalter 5">
            <a:extLst>
              <a:ext uri="{FF2B5EF4-FFF2-40B4-BE49-F238E27FC236}">
                <a16:creationId xmlns:a16="http://schemas.microsoft.com/office/drawing/2014/main" id="{246184F9-970D-30D0-6E9C-E22BF235A0F4}"/>
              </a:ext>
            </a:extLst>
          </p:cNvPr>
          <p:cNvSpPr>
            <a:spLocks noGrp="1"/>
          </p:cNvSpPr>
          <p:nvPr>
            <p:ph type="sldNum" sz="quarter" idx="12"/>
          </p:nvPr>
        </p:nvSpPr>
        <p:spPr>
          <a:xfrm>
            <a:off x="11030993" y="6522444"/>
            <a:ext cx="429169" cy="216000"/>
          </a:xfrm>
          <a:prstGeom prst="rect">
            <a:avLst/>
          </a:prstGeom>
        </p:spPr>
        <p:txBody>
          <a:bodyPr/>
          <a:lstStyle>
            <a:lvl1pPr algn="r">
              <a:defRPr sz="1000">
                <a:solidFill>
                  <a:schemeClr val="bg1">
                    <a:lumMod val="50000"/>
                  </a:schemeClr>
                </a:solidFill>
              </a:defRPr>
            </a:lvl1pPr>
          </a:lstStyle>
          <a:p>
            <a:fld id="{5ACA52AF-F19D-405C-AD5F-7D94B96A5CC3}" type="slidenum">
              <a:rPr lang="de-CH" smtClean="0"/>
              <a:pPr/>
              <a:t>‹#›</a:t>
            </a:fld>
            <a:endParaRPr lang="de-CH"/>
          </a:p>
        </p:txBody>
      </p:sp>
      <p:pic>
        <p:nvPicPr>
          <p:cNvPr id="11" name="Grafik 6">
            <a:extLst>
              <a:ext uri="{FF2B5EF4-FFF2-40B4-BE49-F238E27FC236}">
                <a16:creationId xmlns:a16="http://schemas.microsoft.com/office/drawing/2014/main" id="{C8351337-B628-07B2-7C21-27B3508A17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
        <p:nvSpPr>
          <p:cNvPr id="7" name="Fußzeilenplatzhalter 4">
            <a:extLst>
              <a:ext uri="{FF2B5EF4-FFF2-40B4-BE49-F238E27FC236}">
                <a16:creationId xmlns:a16="http://schemas.microsoft.com/office/drawing/2014/main" id="{8676EE07-4FC4-F97C-0509-68E8FF1D31ED}"/>
              </a:ext>
            </a:extLst>
          </p:cNvPr>
          <p:cNvSpPr>
            <a:spLocks noGrp="1"/>
          </p:cNvSpPr>
          <p:nvPr>
            <p:ph type="ftr" sz="quarter" idx="11"/>
          </p:nvPr>
        </p:nvSpPr>
        <p:spPr>
          <a:xfrm>
            <a:off x="2171700" y="6489649"/>
            <a:ext cx="5400000" cy="216000"/>
          </a:xfrm>
          <a:prstGeom prst="rect">
            <a:avLst/>
          </a:prstGeom>
        </p:spPr>
        <p:txBody>
          <a:bodyPr/>
          <a:lstStyle>
            <a:lvl1pPr>
              <a:defRPr sz="1000">
                <a:solidFill>
                  <a:schemeClr val="bg1">
                    <a:lumMod val="95000"/>
                  </a:schemeClr>
                </a:solidFill>
              </a:defRPr>
            </a:lvl1pPr>
          </a:lstStyle>
          <a:p>
            <a:r>
              <a:rPr lang="de-DE"/>
              <a:t>Planning of Landscape and Urban Systems – PLUS</a:t>
            </a:r>
            <a:endParaRPr lang="en-US" dirty="0"/>
          </a:p>
        </p:txBody>
      </p:sp>
      <p:sp>
        <p:nvSpPr>
          <p:cNvPr id="2" name="Datumsplatzhalter 3">
            <a:extLst>
              <a:ext uri="{FF2B5EF4-FFF2-40B4-BE49-F238E27FC236}">
                <a16:creationId xmlns:a16="http://schemas.microsoft.com/office/drawing/2014/main" id="{060792B1-4FFC-F4E8-F35E-81FDEADEA9CD}"/>
              </a:ext>
            </a:extLst>
          </p:cNvPr>
          <p:cNvSpPr>
            <a:spLocks noGrp="1"/>
          </p:cNvSpPr>
          <p:nvPr>
            <p:ph type="dt" sz="half" idx="10"/>
          </p:nvPr>
        </p:nvSpPr>
        <p:spPr>
          <a:xfrm>
            <a:off x="10020300" y="6522444"/>
            <a:ext cx="1010693" cy="216000"/>
          </a:xfrm>
          <a:prstGeom prst="rect">
            <a:avLst/>
          </a:prstGeom>
        </p:spPr>
        <p:txBody>
          <a:bodyPr/>
          <a:lstStyle>
            <a:lvl1pPr algn="r">
              <a:defRPr sz="1000">
                <a:solidFill>
                  <a:schemeClr val="bg1">
                    <a:lumMod val="95000"/>
                  </a:schemeClr>
                </a:solidFill>
              </a:defRPr>
            </a:lvl1pPr>
          </a:lstStyle>
          <a:p>
            <a:fld id="{1332D50A-E6CC-4D88-8908-F2129032F4C7}" type="datetime1">
              <a:rPr lang="de-CH" smtClean="0"/>
              <a:pPr/>
              <a:t>18.10.24</a:t>
            </a:fld>
            <a:endParaRPr lang="de-CH"/>
          </a:p>
        </p:txBody>
      </p:sp>
      <p:sp>
        <p:nvSpPr>
          <p:cNvPr id="4" name="Foliennummernplatzhalter 5">
            <a:extLst>
              <a:ext uri="{FF2B5EF4-FFF2-40B4-BE49-F238E27FC236}">
                <a16:creationId xmlns:a16="http://schemas.microsoft.com/office/drawing/2014/main" id="{0262BB1D-07F6-C3A5-00CC-FF35DF3FC889}"/>
              </a:ext>
            </a:extLst>
          </p:cNvPr>
          <p:cNvSpPr>
            <a:spLocks noGrp="1"/>
          </p:cNvSpPr>
          <p:nvPr>
            <p:ph type="sldNum" sz="quarter" idx="12"/>
          </p:nvPr>
        </p:nvSpPr>
        <p:spPr>
          <a:xfrm>
            <a:off x="11030993" y="6522444"/>
            <a:ext cx="429169" cy="216000"/>
          </a:xfrm>
          <a:prstGeom prst="rect">
            <a:avLst/>
          </a:prstGeom>
        </p:spPr>
        <p:txBody>
          <a:bodyPr/>
          <a:lstStyle>
            <a:lvl1pPr algn="r">
              <a:defRPr sz="1000">
                <a:solidFill>
                  <a:schemeClr val="bg1">
                    <a:lumMod val="95000"/>
                  </a:schemeClr>
                </a:solidFill>
              </a:defRPr>
            </a:lvl1pPr>
          </a:lstStyle>
          <a:p>
            <a:fld id="{5ACA52AF-F19D-405C-AD5F-7D94B96A5CC3}" type="slidenum">
              <a:rPr lang="de-CH" smtClean="0"/>
              <a:pPr/>
              <a:t>‹#›</a:t>
            </a:fld>
            <a:endParaRPr lang="de-CH"/>
          </a:p>
        </p:txBody>
      </p:sp>
    </p:spTree>
    <p:extLst>
      <p:ext uri="{BB962C8B-B14F-4D97-AF65-F5344CB8AC3E}">
        <p14:creationId xmlns:p14="http://schemas.microsoft.com/office/powerpoint/2010/main" val="3716835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3" name="Fußzeilenplatzhalter 4">
            <a:extLst>
              <a:ext uri="{FF2B5EF4-FFF2-40B4-BE49-F238E27FC236}">
                <a16:creationId xmlns:a16="http://schemas.microsoft.com/office/drawing/2014/main" id="{C19F5AD7-3AC6-E705-5BCA-9FA3D152B2AC}"/>
              </a:ext>
            </a:extLst>
          </p:cNvPr>
          <p:cNvSpPr>
            <a:spLocks noGrp="1"/>
          </p:cNvSpPr>
          <p:nvPr>
            <p:ph type="ftr" sz="quarter" idx="11"/>
          </p:nvPr>
        </p:nvSpPr>
        <p:spPr>
          <a:xfrm>
            <a:off x="2171700" y="6489649"/>
            <a:ext cx="5400000" cy="216000"/>
          </a:xfrm>
          <a:prstGeom prst="rect">
            <a:avLst/>
          </a:prstGeom>
        </p:spPr>
        <p:txBody>
          <a:bodyPr/>
          <a:lstStyle>
            <a:lvl1pPr>
              <a:defRPr sz="1000">
                <a:solidFill>
                  <a:schemeClr val="bg1">
                    <a:lumMod val="50000"/>
                  </a:schemeClr>
                </a:solidFill>
              </a:defRPr>
            </a:lvl1pPr>
          </a:lstStyle>
          <a:p>
            <a:r>
              <a:rPr lang="de-DE"/>
              <a:t>Planning of Landscape and Urban Systems – PLUS</a:t>
            </a:r>
            <a:endParaRPr lang="en-US" dirty="0"/>
          </a:p>
        </p:txBody>
      </p:sp>
      <p:pic>
        <p:nvPicPr>
          <p:cNvPr id="9" name="Grafik 6">
            <a:extLst>
              <a:ext uri="{FF2B5EF4-FFF2-40B4-BE49-F238E27FC236}">
                <a16:creationId xmlns:a16="http://schemas.microsoft.com/office/drawing/2014/main" id="{5AE22D4E-B8C5-CAB7-88C1-561A6692222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4" name="Datumsplatzhalter 3">
            <a:extLst>
              <a:ext uri="{FF2B5EF4-FFF2-40B4-BE49-F238E27FC236}">
                <a16:creationId xmlns:a16="http://schemas.microsoft.com/office/drawing/2014/main" id="{07B332D9-3989-B5DA-DD34-491AF07554AF}"/>
              </a:ext>
            </a:extLst>
          </p:cNvPr>
          <p:cNvSpPr>
            <a:spLocks noGrp="1"/>
          </p:cNvSpPr>
          <p:nvPr>
            <p:ph type="dt" sz="half" idx="10"/>
          </p:nvPr>
        </p:nvSpPr>
        <p:spPr>
          <a:xfrm>
            <a:off x="10020300" y="6522444"/>
            <a:ext cx="1010693" cy="216000"/>
          </a:xfrm>
          <a:prstGeom prst="rect">
            <a:avLst/>
          </a:prstGeom>
        </p:spPr>
        <p:txBody>
          <a:bodyPr/>
          <a:lstStyle>
            <a:lvl1pPr algn="r">
              <a:defRPr sz="1000">
                <a:solidFill>
                  <a:schemeClr val="bg1">
                    <a:lumMod val="50000"/>
                  </a:schemeClr>
                </a:solidFill>
              </a:defRPr>
            </a:lvl1pPr>
          </a:lstStyle>
          <a:p>
            <a:fld id="{1332D50A-E6CC-4D88-8908-F2129032F4C7}" type="datetime1">
              <a:rPr lang="de-CH" smtClean="0"/>
              <a:pPr/>
              <a:t>18.10.24</a:t>
            </a:fld>
            <a:endParaRPr lang="de-CH"/>
          </a:p>
        </p:txBody>
      </p:sp>
      <p:sp>
        <p:nvSpPr>
          <p:cNvPr id="5" name="Foliennummernplatzhalter 5">
            <a:extLst>
              <a:ext uri="{FF2B5EF4-FFF2-40B4-BE49-F238E27FC236}">
                <a16:creationId xmlns:a16="http://schemas.microsoft.com/office/drawing/2014/main" id="{E6B760F0-9DD0-93FA-2FF7-809BECFE453D}"/>
              </a:ext>
            </a:extLst>
          </p:cNvPr>
          <p:cNvSpPr>
            <a:spLocks noGrp="1"/>
          </p:cNvSpPr>
          <p:nvPr>
            <p:ph type="sldNum" sz="quarter" idx="12"/>
          </p:nvPr>
        </p:nvSpPr>
        <p:spPr>
          <a:xfrm>
            <a:off x="11030993" y="6522444"/>
            <a:ext cx="429169" cy="216000"/>
          </a:xfrm>
          <a:prstGeom prst="rect">
            <a:avLst/>
          </a:prstGeom>
        </p:spPr>
        <p:txBody>
          <a:bodyPr/>
          <a:lstStyle>
            <a:lvl1pPr algn="r">
              <a:defRPr sz="1000">
                <a:solidFill>
                  <a:schemeClr val="bg1">
                    <a:lumMod val="50000"/>
                  </a:schemeClr>
                </a:solidFill>
              </a:defRPr>
            </a:lvl1pPr>
          </a:lstStyle>
          <a:p>
            <a:fld id="{5ACA52AF-F19D-405C-AD5F-7D94B96A5CC3}" type="slidenum">
              <a:rPr lang="de-CH" smtClean="0"/>
              <a:pPr/>
              <a:t>‹#›</a:t>
            </a:fld>
            <a:endParaRPr lang="de-CH"/>
          </a:p>
        </p:txBody>
      </p:sp>
    </p:spTree>
    <p:extLst>
      <p:ext uri="{BB962C8B-B14F-4D97-AF65-F5344CB8AC3E}">
        <p14:creationId xmlns:p14="http://schemas.microsoft.com/office/powerpoint/2010/main" val="2842048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dirty="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7" r:id="rId6"/>
    <p:sldLayoutId id="2147483659" r:id="rId7"/>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doi.org/10.3390/land1105061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2499-2593-685C-BE81-85664F9E9557}"/>
              </a:ext>
            </a:extLst>
          </p:cNvPr>
          <p:cNvSpPr>
            <a:spLocks noGrp="1"/>
          </p:cNvSpPr>
          <p:nvPr>
            <p:ph type="ctrTitle"/>
          </p:nvPr>
        </p:nvSpPr>
        <p:spPr>
          <a:xfrm>
            <a:off x="3832964" y="2574317"/>
            <a:ext cx="8359036" cy="2674087"/>
          </a:xfrm>
        </p:spPr>
        <p:txBody>
          <a:bodyPr/>
          <a:lstStyle/>
          <a:p>
            <a:r>
              <a:rPr lang="en-US" sz="3600" noProof="0" dirty="0"/>
              <a:t>Visualization of Landscape Changes using Synthesized Aerial Imagery</a:t>
            </a:r>
            <a:endParaRPr lang="en-US" noProof="0" dirty="0"/>
          </a:p>
        </p:txBody>
      </p:sp>
      <p:sp>
        <p:nvSpPr>
          <p:cNvPr id="3" name="Text Placeholder 2">
            <a:extLst>
              <a:ext uri="{FF2B5EF4-FFF2-40B4-BE49-F238E27FC236}">
                <a16:creationId xmlns:a16="http://schemas.microsoft.com/office/drawing/2014/main" id="{EA542840-AD6F-F700-4059-E5648847107F}"/>
              </a:ext>
            </a:extLst>
          </p:cNvPr>
          <p:cNvSpPr>
            <a:spLocks noGrp="1"/>
          </p:cNvSpPr>
          <p:nvPr>
            <p:ph type="body" sz="quarter" idx="13"/>
          </p:nvPr>
        </p:nvSpPr>
        <p:spPr>
          <a:xfrm>
            <a:off x="4221271" y="4195786"/>
            <a:ext cx="6943939" cy="468000"/>
          </a:xfrm>
        </p:spPr>
        <p:txBody>
          <a:bodyPr/>
          <a:lstStyle/>
          <a:p>
            <a:r>
              <a:rPr lang="de-DE" b="1" dirty="0"/>
              <a:t>Felix </a:t>
            </a:r>
            <a:r>
              <a:rPr lang="de-DE" b="1" dirty="0" err="1"/>
              <a:t>Saaro</a:t>
            </a:r>
            <a:endParaRPr lang="de-DE" b="1" dirty="0"/>
          </a:p>
          <a:p>
            <a:r>
              <a:rPr lang="de-DE" dirty="0"/>
              <a:t>Semester Project</a:t>
            </a:r>
          </a:p>
          <a:p>
            <a:r>
              <a:rPr lang="de-DE" dirty="0"/>
              <a:t>18. Oktober 2024, Zürich</a:t>
            </a:r>
            <a:endParaRPr lang="de-CH" dirty="0"/>
          </a:p>
          <a:p>
            <a:endParaRPr lang="de-CH" dirty="0"/>
          </a:p>
        </p:txBody>
      </p:sp>
    </p:spTree>
    <p:extLst>
      <p:ext uri="{BB962C8B-B14F-4D97-AF65-F5344CB8AC3E}">
        <p14:creationId xmlns:p14="http://schemas.microsoft.com/office/powerpoint/2010/main" val="3747056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9AD1-F61B-1F1C-1FF7-E7B98D9CC21C}"/>
              </a:ext>
            </a:extLst>
          </p:cNvPr>
          <p:cNvSpPr>
            <a:spLocks noGrp="1"/>
          </p:cNvSpPr>
          <p:nvPr>
            <p:ph type="title"/>
          </p:nvPr>
        </p:nvSpPr>
        <p:spPr/>
        <p:txBody>
          <a:bodyPr/>
          <a:lstStyle/>
          <a:p>
            <a:r>
              <a:rPr lang="en-CH" dirty="0"/>
              <a:t>Methods: Diffusion</a:t>
            </a:r>
          </a:p>
        </p:txBody>
      </p:sp>
      <p:sp>
        <p:nvSpPr>
          <p:cNvPr id="3" name="Content Placeholder 2">
            <a:extLst>
              <a:ext uri="{FF2B5EF4-FFF2-40B4-BE49-F238E27FC236}">
                <a16:creationId xmlns:a16="http://schemas.microsoft.com/office/drawing/2014/main" id="{C9D65BC3-A59C-93B3-D866-86CB8B6024C4}"/>
              </a:ext>
            </a:extLst>
          </p:cNvPr>
          <p:cNvSpPr>
            <a:spLocks noGrp="1"/>
          </p:cNvSpPr>
          <p:nvPr>
            <p:ph idx="1"/>
          </p:nvPr>
        </p:nvSpPr>
        <p:spPr>
          <a:xfrm>
            <a:off x="731838" y="1412875"/>
            <a:ext cx="5293182" cy="4680000"/>
          </a:xfrm>
        </p:spPr>
        <p:txBody>
          <a:bodyPr/>
          <a:lstStyle/>
          <a:p>
            <a:r>
              <a:rPr lang="en-CH" dirty="0"/>
              <a:t>Few attempts to generate satellite images using diffusion</a:t>
            </a:r>
          </a:p>
          <a:p>
            <a:r>
              <a:rPr lang="en-CH" dirty="0"/>
              <a:t>DiffusionSat (Standford)</a:t>
            </a:r>
          </a:p>
          <a:p>
            <a:pPr lvl="1"/>
            <a:r>
              <a:rPr lang="en-CH" dirty="0"/>
              <a:t>Labeled dataset with textual description</a:t>
            </a:r>
          </a:p>
          <a:p>
            <a:pPr lvl="1"/>
            <a:r>
              <a:rPr lang="en-CH" dirty="0"/>
              <a:t>Enhanced with numerical metadata</a:t>
            </a:r>
          </a:p>
          <a:p>
            <a:pPr lvl="1"/>
            <a:r>
              <a:rPr lang="en-CH" dirty="0"/>
              <a:t>Makes use of the original stabel diffusion architecture in addition to an encoder decoder architecture</a:t>
            </a:r>
          </a:p>
        </p:txBody>
      </p:sp>
      <p:sp>
        <p:nvSpPr>
          <p:cNvPr id="4" name="Date Placeholder 3">
            <a:extLst>
              <a:ext uri="{FF2B5EF4-FFF2-40B4-BE49-F238E27FC236}">
                <a16:creationId xmlns:a16="http://schemas.microsoft.com/office/drawing/2014/main" id="{C1FB19F6-FA4B-82C7-DF22-0BEB3FF6292A}"/>
              </a:ext>
            </a:extLst>
          </p:cNvPr>
          <p:cNvSpPr>
            <a:spLocks noGrp="1"/>
          </p:cNvSpPr>
          <p:nvPr>
            <p:ph type="dt" sz="half" idx="10"/>
          </p:nvPr>
        </p:nvSpPr>
        <p:spPr/>
        <p:txBody>
          <a:bodyPr/>
          <a:lstStyle/>
          <a:p>
            <a:fld id="{1332D50A-E6CC-4D88-8908-F2129032F4C7}" type="datetime1">
              <a:rPr lang="de-CH" smtClean="0"/>
              <a:pPr/>
              <a:t>18.10.24</a:t>
            </a:fld>
            <a:endParaRPr lang="de-CH"/>
          </a:p>
        </p:txBody>
      </p:sp>
      <p:sp>
        <p:nvSpPr>
          <p:cNvPr id="5" name="Footer Placeholder 4">
            <a:extLst>
              <a:ext uri="{FF2B5EF4-FFF2-40B4-BE49-F238E27FC236}">
                <a16:creationId xmlns:a16="http://schemas.microsoft.com/office/drawing/2014/main" id="{195A2132-593D-690E-06BE-E655ABFC8E83}"/>
              </a:ext>
            </a:extLst>
          </p:cNvPr>
          <p:cNvSpPr>
            <a:spLocks noGrp="1"/>
          </p:cNvSpPr>
          <p:nvPr>
            <p:ph type="ftr" sz="quarter" idx="11"/>
          </p:nvPr>
        </p:nvSpPr>
        <p:spPr/>
        <p:txBody>
          <a:bodyPr/>
          <a:lstStyle/>
          <a:p>
            <a:r>
              <a:rPr lang="de-DE"/>
              <a:t>Planning of Landscape and Urban Systems – PLUS</a:t>
            </a:r>
            <a:endParaRPr lang="en-US" dirty="0"/>
          </a:p>
        </p:txBody>
      </p:sp>
      <p:sp>
        <p:nvSpPr>
          <p:cNvPr id="6" name="Slide Number Placeholder 5">
            <a:extLst>
              <a:ext uri="{FF2B5EF4-FFF2-40B4-BE49-F238E27FC236}">
                <a16:creationId xmlns:a16="http://schemas.microsoft.com/office/drawing/2014/main" id="{BB3A1EA4-0741-4976-53C5-F6FB1C288E00}"/>
              </a:ext>
            </a:extLst>
          </p:cNvPr>
          <p:cNvSpPr>
            <a:spLocks noGrp="1"/>
          </p:cNvSpPr>
          <p:nvPr>
            <p:ph type="sldNum" sz="quarter" idx="12"/>
          </p:nvPr>
        </p:nvSpPr>
        <p:spPr/>
        <p:txBody>
          <a:bodyPr/>
          <a:lstStyle/>
          <a:p>
            <a:fld id="{5ACA52AF-F19D-405C-AD5F-7D94B96A5CC3}" type="slidenum">
              <a:rPr lang="de-CH" smtClean="0"/>
              <a:pPr/>
              <a:t>10</a:t>
            </a:fld>
            <a:endParaRPr lang="de-CH"/>
          </a:p>
        </p:txBody>
      </p:sp>
      <p:sp>
        <p:nvSpPr>
          <p:cNvPr id="7" name="TextBox 6">
            <a:extLst>
              <a:ext uri="{FF2B5EF4-FFF2-40B4-BE49-F238E27FC236}">
                <a16:creationId xmlns:a16="http://schemas.microsoft.com/office/drawing/2014/main" id="{CFAE8A22-24DC-C121-B8FD-7DCCA447E185}"/>
              </a:ext>
            </a:extLst>
          </p:cNvPr>
          <p:cNvSpPr txBox="1"/>
          <p:nvPr/>
        </p:nvSpPr>
        <p:spPr>
          <a:xfrm>
            <a:off x="650308" y="6114333"/>
            <a:ext cx="10515599" cy="276999"/>
          </a:xfrm>
          <a:prstGeom prst="rect">
            <a:avLst/>
          </a:prstGeom>
          <a:noFill/>
        </p:spPr>
        <p:txBody>
          <a:bodyPr wrap="square">
            <a:spAutoFit/>
          </a:bodyPr>
          <a:lstStyle/>
          <a:p>
            <a:r>
              <a:rPr lang="en-GB" sz="1200" dirty="0">
                <a:effectLst/>
                <a:latin typeface="Aptos" panose="020B0004020202020204" pitchFamily="34" charset="0"/>
                <a:ea typeface="Aptos" panose="020B0004020202020204" pitchFamily="34" charset="0"/>
                <a:cs typeface="Times New Roman" panose="02020603050405020304" pitchFamily="18" charset="0"/>
              </a:rPr>
              <a:t>S. Khanna </a:t>
            </a:r>
            <a:r>
              <a:rPr lang="en-GB" sz="1200" i="1" dirty="0">
                <a:effectLst/>
                <a:latin typeface="Aptos" panose="020B0004020202020204" pitchFamily="34" charset="0"/>
                <a:ea typeface="Aptos" panose="020B0004020202020204" pitchFamily="34" charset="0"/>
                <a:cs typeface="Times New Roman" panose="02020603050405020304" pitchFamily="18" charset="0"/>
              </a:rPr>
              <a:t>et al.</a:t>
            </a:r>
            <a:r>
              <a:rPr lang="en-GB" sz="1200" dirty="0">
                <a:effectLst/>
                <a:latin typeface="Aptos" panose="020B0004020202020204" pitchFamily="34" charset="0"/>
                <a:ea typeface="Aptos" panose="020B0004020202020204" pitchFamily="34" charset="0"/>
                <a:cs typeface="Times New Roman" panose="02020603050405020304" pitchFamily="18" charset="0"/>
              </a:rPr>
              <a:t>, “</a:t>
            </a:r>
            <a:r>
              <a:rPr lang="en-GB" sz="1200" dirty="0" err="1">
                <a:effectLst/>
                <a:latin typeface="Aptos" panose="020B0004020202020204" pitchFamily="34" charset="0"/>
                <a:ea typeface="Aptos" panose="020B0004020202020204" pitchFamily="34" charset="0"/>
                <a:cs typeface="Times New Roman" panose="02020603050405020304" pitchFamily="18" charset="0"/>
              </a:rPr>
              <a:t>DiffusionSat</a:t>
            </a:r>
            <a:r>
              <a:rPr lang="en-GB" sz="1200" dirty="0">
                <a:effectLst/>
                <a:latin typeface="Aptos" panose="020B0004020202020204" pitchFamily="34" charset="0"/>
                <a:ea typeface="Aptos" panose="020B0004020202020204" pitchFamily="34" charset="0"/>
                <a:cs typeface="Times New Roman" panose="02020603050405020304" pitchFamily="18" charset="0"/>
              </a:rPr>
              <a:t>: A Generative Foundation Model for Satellite Imagery.” </a:t>
            </a:r>
            <a:r>
              <a:rPr lang="en-GB" sz="1200" dirty="0" err="1">
                <a:effectLst/>
                <a:latin typeface="Aptos" panose="020B0004020202020204" pitchFamily="34" charset="0"/>
                <a:ea typeface="Aptos" panose="020B0004020202020204" pitchFamily="34" charset="0"/>
                <a:cs typeface="Times New Roman" panose="02020603050405020304" pitchFamily="18" charset="0"/>
              </a:rPr>
              <a:t>arXiv</a:t>
            </a:r>
            <a:r>
              <a:rPr lang="en-GB" sz="1200" dirty="0">
                <a:effectLst/>
                <a:latin typeface="Aptos" panose="020B0004020202020204" pitchFamily="34" charset="0"/>
                <a:ea typeface="Aptos" panose="020B0004020202020204" pitchFamily="34" charset="0"/>
                <a:cs typeface="Times New Roman" panose="02020603050405020304" pitchFamily="18" charset="0"/>
              </a:rPr>
              <a:t>, Dec. 06, 2023. </a:t>
            </a:r>
            <a:r>
              <a:rPr lang="en-GB" sz="1200" dirty="0" err="1">
                <a:effectLst/>
                <a:latin typeface="Aptos" panose="020B0004020202020204" pitchFamily="34" charset="0"/>
                <a:ea typeface="Aptos" panose="020B0004020202020204" pitchFamily="34" charset="0"/>
                <a:cs typeface="Times New Roman" panose="02020603050405020304" pitchFamily="18" charset="0"/>
              </a:rPr>
              <a:t>doi</a:t>
            </a:r>
            <a:r>
              <a:rPr lang="en-GB" sz="1200" dirty="0">
                <a:effectLst/>
                <a:latin typeface="Aptos" panose="020B0004020202020204" pitchFamily="34" charset="0"/>
                <a:ea typeface="Aptos" panose="020B0004020202020204" pitchFamily="34" charset="0"/>
                <a:cs typeface="Times New Roman" panose="02020603050405020304" pitchFamily="18" charset="0"/>
              </a:rPr>
              <a:t>: 10.48550/arXiv.2312.03606.</a:t>
            </a:r>
            <a:r>
              <a:rPr lang="en-CH" sz="1200" dirty="0">
                <a:effectLst/>
                <a:latin typeface="Aptos" panose="020B0004020202020204" pitchFamily="34" charset="0"/>
              </a:rPr>
              <a:t> </a:t>
            </a:r>
            <a:endParaRPr lang="en-CH" sz="1200" dirty="0">
              <a:latin typeface="Aptos" panose="020B0004020202020204" pitchFamily="34" charset="0"/>
            </a:endParaRPr>
          </a:p>
        </p:txBody>
      </p:sp>
      <p:pic>
        <p:nvPicPr>
          <p:cNvPr id="8" name="Picture 2">
            <a:extLst>
              <a:ext uri="{FF2B5EF4-FFF2-40B4-BE49-F238E27FC236}">
                <a16:creationId xmlns:a16="http://schemas.microsoft.com/office/drawing/2014/main" id="{49D2E0FF-522D-1E47-CA40-16172429E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25625"/>
            <a:ext cx="7666190" cy="2912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57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F1D1-B051-5DB3-48D8-33387FFB9169}"/>
              </a:ext>
            </a:extLst>
          </p:cNvPr>
          <p:cNvSpPr>
            <a:spLocks noGrp="1"/>
          </p:cNvSpPr>
          <p:nvPr>
            <p:ph type="title"/>
          </p:nvPr>
        </p:nvSpPr>
        <p:spPr/>
        <p:txBody>
          <a:bodyPr/>
          <a:lstStyle/>
          <a:p>
            <a:r>
              <a:rPr lang="en-CH" dirty="0"/>
              <a:t>Proposed Method</a:t>
            </a:r>
          </a:p>
        </p:txBody>
      </p:sp>
      <p:sp>
        <p:nvSpPr>
          <p:cNvPr id="3" name="Content Placeholder 2">
            <a:extLst>
              <a:ext uri="{FF2B5EF4-FFF2-40B4-BE49-F238E27FC236}">
                <a16:creationId xmlns:a16="http://schemas.microsoft.com/office/drawing/2014/main" id="{6405096A-F7BC-BCE2-A99A-52CF6A31044E}"/>
              </a:ext>
            </a:extLst>
          </p:cNvPr>
          <p:cNvSpPr>
            <a:spLocks noGrp="1"/>
          </p:cNvSpPr>
          <p:nvPr>
            <p:ph idx="1"/>
          </p:nvPr>
        </p:nvSpPr>
        <p:spPr>
          <a:xfrm>
            <a:off x="731837" y="1412875"/>
            <a:ext cx="5021263" cy="4680000"/>
          </a:xfrm>
        </p:spPr>
        <p:txBody>
          <a:bodyPr/>
          <a:lstStyle/>
          <a:p>
            <a:r>
              <a:rPr lang="en-CH" dirty="0"/>
              <a:t>Start with a diffusion based method utilizing a U-Net architecture</a:t>
            </a:r>
          </a:p>
          <a:p>
            <a:r>
              <a:rPr lang="en-CH" dirty="0"/>
              <a:t>Conditioned on land use map</a:t>
            </a:r>
          </a:p>
          <a:p>
            <a:endParaRPr lang="en-CH" dirty="0"/>
          </a:p>
          <a:p>
            <a:r>
              <a:rPr lang="en-CH" dirty="0"/>
              <a:t>Two step mehod</a:t>
            </a:r>
          </a:p>
          <a:p>
            <a:pPr lvl="1"/>
            <a:r>
              <a:rPr lang="en-CH" dirty="0"/>
              <a:t>Generate low resolution tiles over a larger area (e.g. 4 tiles)</a:t>
            </a:r>
          </a:p>
          <a:p>
            <a:pPr lvl="1"/>
            <a:r>
              <a:rPr lang="en-CH" dirty="0"/>
              <a:t>Generate high resolution tiles using the low resolution tile</a:t>
            </a:r>
          </a:p>
        </p:txBody>
      </p:sp>
      <p:sp>
        <p:nvSpPr>
          <p:cNvPr id="4" name="Date Placeholder 3">
            <a:extLst>
              <a:ext uri="{FF2B5EF4-FFF2-40B4-BE49-F238E27FC236}">
                <a16:creationId xmlns:a16="http://schemas.microsoft.com/office/drawing/2014/main" id="{BF6D0744-2BE2-769E-FA51-9B75254BA02A}"/>
              </a:ext>
            </a:extLst>
          </p:cNvPr>
          <p:cNvSpPr>
            <a:spLocks noGrp="1"/>
          </p:cNvSpPr>
          <p:nvPr>
            <p:ph type="dt" sz="half" idx="10"/>
          </p:nvPr>
        </p:nvSpPr>
        <p:spPr/>
        <p:txBody>
          <a:bodyPr/>
          <a:lstStyle/>
          <a:p>
            <a:fld id="{1332D50A-E6CC-4D88-8908-F2129032F4C7}" type="datetime1">
              <a:rPr lang="de-CH" smtClean="0"/>
              <a:pPr/>
              <a:t>18.10.24</a:t>
            </a:fld>
            <a:endParaRPr lang="de-CH"/>
          </a:p>
        </p:txBody>
      </p:sp>
      <p:sp>
        <p:nvSpPr>
          <p:cNvPr id="5" name="Footer Placeholder 4">
            <a:extLst>
              <a:ext uri="{FF2B5EF4-FFF2-40B4-BE49-F238E27FC236}">
                <a16:creationId xmlns:a16="http://schemas.microsoft.com/office/drawing/2014/main" id="{B1BFF9EF-F327-654B-6E04-E3CB134E5CB6}"/>
              </a:ext>
            </a:extLst>
          </p:cNvPr>
          <p:cNvSpPr>
            <a:spLocks noGrp="1"/>
          </p:cNvSpPr>
          <p:nvPr>
            <p:ph type="ftr" sz="quarter" idx="11"/>
          </p:nvPr>
        </p:nvSpPr>
        <p:spPr/>
        <p:txBody>
          <a:bodyPr/>
          <a:lstStyle/>
          <a:p>
            <a:r>
              <a:rPr lang="de-DE"/>
              <a:t>Planning of Landscape and Urban Systems – PLUS</a:t>
            </a:r>
            <a:endParaRPr lang="en-US" dirty="0"/>
          </a:p>
        </p:txBody>
      </p:sp>
      <p:sp>
        <p:nvSpPr>
          <p:cNvPr id="6" name="Slide Number Placeholder 5">
            <a:extLst>
              <a:ext uri="{FF2B5EF4-FFF2-40B4-BE49-F238E27FC236}">
                <a16:creationId xmlns:a16="http://schemas.microsoft.com/office/drawing/2014/main" id="{16A84B7F-17B8-AAE4-D709-6CE0F73492F1}"/>
              </a:ext>
            </a:extLst>
          </p:cNvPr>
          <p:cNvSpPr>
            <a:spLocks noGrp="1"/>
          </p:cNvSpPr>
          <p:nvPr>
            <p:ph type="sldNum" sz="quarter" idx="12"/>
          </p:nvPr>
        </p:nvSpPr>
        <p:spPr/>
        <p:txBody>
          <a:bodyPr/>
          <a:lstStyle/>
          <a:p>
            <a:fld id="{5ACA52AF-F19D-405C-AD5F-7D94B96A5CC3}" type="slidenum">
              <a:rPr lang="de-CH" smtClean="0"/>
              <a:pPr/>
              <a:t>11</a:t>
            </a:fld>
            <a:endParaRPr lang="de-CH"/>
          </a:p>
        </p:txBody>
      </p:sp>
      <p:pic>
        <p:nvPicPr>
          <p:cNvPr id="5122" name="Picture 2" descr="U-Net: Convolutional Networks for Biomedical Image Segmentation">
            <a:extLst>
              <a:ext uri="{FF2B5EF4-FFF2-40B4-BE49-F238E27FC236}">
                <a16:creationId xmlns:a16="http://schemas.microsoft.com/office/drawing/2014/main" id="{FE66CB8D-DF72-AE89-EB3D-1E8621A9C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299" y="469962"/>
            <a:ext cx="5299075" cy="353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19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3ABC-99AB-0D5B-23A9-63950E223B5E}"/>
              </a:ext>
            </a:extLst>
          </p:cNvPr>
          <p:cNvSpPr>
            <a:spLocks noGrp="1"/>
          </p:cNvSpPr>
          <p:nvPr>
            <p:ph type="title"/>
          </p:nvPr>
        </p:nvSpPr>
        <p:spPr>
          <a:xfrm>
            <a:off x="719137" y="298451"/>
            <a:ext cx="10728325" cy="900000"/>
          </a:xfrm>
        </p:spPr>
        <p:txBody>
          <a:bodyPr/>
          <a:lstStyle/>
          <a:p>
            <a:r>
              <a:rPr lang="en-CH" dirty="0"/>
              <a:t>Proposed Method</a:t>
            </a:r>
          </a:p>
        </p:txBody>
      </p:sp>
      <p:sp>
        <p:nvSpPr>
          <p:cNvPr id="4" name="Date Placeholder 3">
            <a:extLst>
              <a:ext uri="{FF2B5EF4-FFF2-40B4-BE49-F238E27FC236}">
                <a16:creationId xmlns:a16="http://schemas.microsoft.com/office/drawing/2014/main" id="{FAEE7DCD-D0C6-BDAC-AC0C-F809A75C4505}"/>
              </a:ext>
            </a:extLst>
          </p:cNvPr>
          <p:cNvSpPr>
            <a:spLocks noGrp="1"/>
          </p:cNvSpPr>
          <p:nvPr>
            <p:ph type="dt" sz="half" idx="10"/>
          </p:nvPr>
        </p:nvSpPr>
        <p:spPr/>
        <p:txBody>
          <a:bodyPr/>
          <a:lstStyle/>
          <a:p>
            <a:fld id="{1332D50A-E6CC-4D88-8908-F2129032F4C7}" type="datetime1">
              <a:rPr lang="de-CH" smtClean="0"/>
              <a:pPr/>
              <a:t>18.10.24</a:t>
            </a:fld>
            <a:endParaRPr lang="de-CH"/>
          </a:p>
        </p:txBody>
      </p:sp>
      <p:sp>
        <p:nvSpPr>
          <p:cNvPr id="5" name="Footer Placeholder 4">
            <a:extLst>
              <a:ext uri="{FF2B5EF4-FFF2-40B4-BE49-F238E27FC236}">
                <a16:creationId xmlns:a16="http://schemas.microsoft.com/office/drawing/2014/main" id="{702EC506-B66E-87F6-33BA-38FEAB4ED564}"/>
              </a:ext>
            </a:extLst>
          </p:cNvPr>
          <p:cNvSpPr>
            <a:spLocks noGrp="1"/>
          </p:cNvSpPr>
          <p:nvPr>
            <p:ph type="ftr" sz="quarter" idx="11"/>
          </p:nvPr>
        </p:nvSpPr>
        <p:spPr/>
        <p:txBody>
          <a:bodyPr/>
          <a:lstStyle/>
          <a:p>
            <a:r>
              <a:rPr lang="de-DE"/>
              <a:t>Planning of Landscape and Urban Systems – PLUS</a:t>
            </a:r>
            <a:endParaRPr lang="en-US" dirty="0"/>
          </a:p>
        </p:txBody>
      </p:sp>
      <p:sp>
        <p:nvSpPr>
          <p:cNvPr id="6" name="Slide Number Placeholder 5">
            <a:extLst>
              <a:ext uri="{FF2B5EF4-FFF2-40B4-BE49-F238E27FC236}">
                <a16:creationId xmlns:a16="http://schemas.microsoft.com/office/drawing/2014/main" id="{5FAE5021-5E3A-7AE9-6583-151E32C4FF74}"/>
              </a:ext>
            </a:extLst>
          </p:cNvPr>
          <p:cNvSpPr>
            <a:spLocks noGrp="1"/>
          </p:cNvSpPr>
          <p:nvPr>
            <p:ph type="sldNum" sz="quarter" idx="12"/>
          </p:nvPr>
        </p:nvSpPr>
        <p:spPr/>
        <p:txBody>
          <a:bodyPr/>
          <a:lstStyle/>
          <a:p>
            <a:fld id="{5ACA52AF-F19D-405C-AD5F-7D94B96A5CC3}" type="slidenum">
              <a:rPr lang="de-CH" smtClean="0"/>
              <a:pPr/>
              <a:t>12</a:t>
            </a:fld>
            <a:endParaRPr lang="de-CH"/>
          </a:p>
        </p:txBody>
      </p:sp>
      <p:pic>
        <p:nvPicPr>
          <p:cNvPr id="12" name="Picture 11" descr="An aerial view of a village&#10;&#10;Description automatically generated">
            <a:extLst>
              <a:ext uri="{FF2B5EF4-FFF2-40B4-BE49-F238E27FC236}">
                <a16:creationId xmlns:a16="http://schemas.microsoft.com/office/drawing/2014/main" id="{04F3CAD8-25C3-0E7A-1E1B-9EC6F611D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801" y="2316796"/>
            <a:ext cx="1168400" cy="1168400"/>
          </a:xfrm>
          <a:prstGeom prst="rect">
            <a:avLst/>
          </a:prstGeom>
        </p:spPr>
      </p:pic>
      <p:pic>
        <p:nvPicPr>
          <p:cNvPr id="14" name="Picture 13" descr="A green field with white spots&#10;&#10;Description automatically generated with medium confidence">
            <a:extLst>
              <a:ext uri="{FF2B5EF4-FFF2-40B4-BE49-F238E27FC236}">
                <a16:creationId xmlns:a16="http://schemas.microsoft.com/office/drawing/2014/main" id="{B86B1C6E-5B55-F2FE-415B-8AD0F00B1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932" y="2316796"/>
            <a:ext cx="1168400" cy="1168400"/>
          </a:xfrm>
          <a:prstGeom prst="rect">
            <a:avLst/>
          </a:prstGeom>
        </p:spPr>
      </p:pic>
      <p:pic>
        <p:nvPicPr>
          <p:cNvPr id="16" name="Picture 15" descr="A close-up of a rock&#10;&#10;Description automatically generated">
            <a:extLst>
              <a:ext uri="{FF2B5EF4-FFF2-40B4-BE49-F238E27FC236}">
                <a16:creationId xmlns:a16="http://schemas.microsoft.com/office/drawing/2014/main" id="{D19DDF5F-3083-E6DA-F42D-33D478238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5932" y="905838"/>
            <a:ext cx="1168400" cy="1168400"/>
          </a:xfrm>
          <a:prstGeom prst="rect">
            <a:avLst/>
          </a:prstGeom>
        </p:spPr>
      </p:pic>
      <p:pic>
        <p:nvPicPr>
          <p:cNvPr id="24" name="Content Placeholder 23" descr="A colorful background with lines and dots&#10;&#10;Description automatically generated with medium confidence">
            <a:extLst>
              <a:ext uri="{FF2B5EF4-FFF2-40B4-BE49-F238E27FC236}">
                <a16:creationId xmlns:a16="http://schemas.microsoft.com/office/drawing/2014/main" id="{804AA8C0-772E-7989-EE9F-8D8AA17D3955}"/>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522866" y="2316796"/>
            <a:ext cx="1168400" cy="1168400"/>
          </a:xfrm>
        </p:spPr>
      </p:pic>
      <p:pic>
        <p:nvPicPr>
          <p:cNvPr id="26" name="Picture 25" descr="A yellow pixelated arrow&#10;&#10;Description automatically generated">
            <a:extLst>
              <a:ext uri="{FF2B5EF4-FFF2-40B4-BE49-F238E27FC236}">
                <a16:creationId xmlns:a16="http://schemas.microsoft.com/office/drawing/2014/main" id="{8431AB6A-4B71-2B48-9B7C-83380FFEF0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2866" y="905838"/>
            <a:ext cx="1168400" cy="1168400"/>
          </a:xfrm>
          <a:prstGeom prst="rect">
            <a:avLst/>
          </a:prstGeom>
        </p:spPr>
      </p:pic>
      <p:pic>
        <p:nvPicPr>
          <p:cNvPr id="28" name="Picture 27" descr="A aerial view of a forest&#10;&#10;Description automatically generated">
            <a:extLst>
              <a:ext uri="{FF2B5EF4-FFF2-40B4-BE49-F238E27FC236}">
                <a16:creationId xmlns:a16="http://schemas.microsoft.com/office/drawing/2014/main" id="{BD388514-96D5-F5F5-A532-F646D47FBC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9801" y="905838"/>
            <a:ext cx="1168400" cy="1168400"/>
          </a:xfrm>
          <a:prstGeom prst="rect">
            <a:avLst/>
          </a:prstGeom>
        </p:spPr>
      </p:pic>
      <p:pic>
        <p:nvPicPr>
          <p:cNvPr id="31" name="Picture 30" descr="A aerial view of a forest&#10;&#10;Description automatically generated">
            <a:extLst>
              <a:ext uri="{FF2B5EF4-FFF2-40B4-BE49-F238E27FC236}">
                <a16:creationId xmlns:a16="http://schemas.microsoft.com/office/drawing/2014/main" id="{29EA24AB-7324-2DE3-7C42-FA7A3C0A8F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9801" y="3727754"/>
            <a:ext cx="1168400" cy="1168400"/>
          </a:xfrm>
          <a:prstGeom prst="rect">
            <a:avLst/>
          </a:prstGeom>
        </p:spPr>
      </p:pic>
      <p:pic>
        <p:nvPicPr>
          <p:cNvPr id="35" name="Picture 34" descr="A yellow and orange background&#10;&#10;Description automatically generated">
            <a:extLst>
              <a:ext uri="{FF2B5EF4-FFF2-40B4-BE49-F238E27FC236}">
                <a16:creationId xmlns:a16="http://schemas.microsoft.com/office/drawing/2014/main" id="{434A1648-B651-54D3-0656-857E1AC629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2866" y="3727754"/>
            <a:ext cx="1168400" cy="1168400"/>
          </a:xfrm>
          <a:prstGeom prst="rect">
            <a:avLst/>
          </a:prstGeom>
        </p:spPr>
      </p:pic>
      <p:pic>
        <p:nvPicPr>
          <p:cNvPr id="37" name="Picture 36" descr="A green surface with white spots&#10;&#10;Description automatically generated">
            <a:extLst>
              <a:ext uri="{FF2B5EF4-FFF2-40B4-BE49-F238E27FC236}">
                <a16:creationId xmlns:a16="http://schemas.microsoft.com/office/drawing/2014/main" id="{A9361540-B2AC-C476-BAF3-0459E48D1A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85932" y="3727754"/>
            <a:ext cx="1168400" cy="1168400"/>
          </a:xfrm>
          <a:prstGeom prst="rect">
            <a:avLst/>
          </a:prstGeom>
        </p:spPr>
      </p:pic>
      <p:pic>
        <p:nvPicPr>
          <p:cNvPr id="39" name="Picture 38" descr="An aerial view of a city&#10;&#10;Description automatically generated">
            <a:extLst>
              <a:ext uri="{FF2B5EF4-FFF2-40B4-BE49-F238E27FC236}">
                <a16:creationId xmlns:a16="http://schemas.microsoft.com/office/drawing/2014/main" id="{93BD982E-552E-F013-AF9B-3E2766F27BB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59801" y="5138713"/>
            <a:ext cx="1168400" cy="1168400"/>
          </a:xfrm>
          <a:prstGeom prst="rect">
            <a:avLst/>
          </a:prstGeom>
        </p:spPr>
      </p:pic>
      <p:pic>
        <p:nvPicPr>
          <p:cNvPr id="41" name="Picture 40" descr="A blue and green map&#10;&#10;Description automatically generated">
            <a:extLst>
              <a:ext uri="{FF2B5EF4-FFF2-40B4-BE49-F238E27FC236}">
                <a16:creationId xmlns:a16="http://schemas.microsoft.com/office/drawing/2014/main" id="{8A497B82-6C31-BF93-C0DA-23C2908161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22866" y="5138713"/>
            <a:ext cx="1168400" cy="1168400"/>
          </a:xfrm>
          <a:prstGeom prst="rect">
            <a:avLst/>
          </a:prstGeom>
        </p:spPr>
      </p:pic>
      <p:pic>
        <p:nvPicPr>
          <p:cNvPr id="43" name="Picture 42" descr="A close up of a green area&#10;&#10;Description automatically generated">
            <a:extLst>
              <a:ext uri="{FF2B5EF4-FFF2-40B4-BE49-F238E27FC236}">
                <a16:creationId xmlns:a16="http://schemas.microsoft.com/office/drawing/2014/main" id="{F4D434CA-BEB9-7AFC-AC1E-7F504FC81A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85932" y="5138713"/>
            <a:ext cx="1168400" cy="1168400"/>
          </a:xfrm>
          <a:prstGeom prst="rect">
            <a:avLst/>
          </a:prstGeom>
        </p:spPr>
      </p:pic>
      <p:sp>
        <p:nvSpPr>
          <p:cNvPr id="44" name="TextBox 43">
            <a:extLst>
              <a:ext uri="{FF2B5EF4-FFF2-40B4-BE49-F238E27FC236}">
                <a16:creationId xmlns:a16="http://schemas.microsoft.com/office/drawing/2014/main" id="{8664CD76-C9AF-B8AD-CA32-B0FAEBAB3E7F}"/>
              </a:ext>
            </a:extLst>
          </p:cNvPr>
          <p:cNvSpPr txBox="1"/>
          <p:nvPr/>
        </p:nvSpPr>
        <p:spPr>
          <a:xfrm>
            <a:off x="6041204" y="431515"/>
            <a:ext cx="1196358" cy="369332"/>
          </a:xfrm>
          <a:prstGeom prst="rect">
            <a:avLst/>
          </a:prstGeom>
          <a:noFill/>
        </p:spPr>
        <p:txBody>
          <a:bodyPr wrap="square" rtlCol="0">
            <a:spAutoFit/>
          </a:bodyPr>
          <a:lstStyle/>
          <a:p>
            <a:pPr algn="ctr"/>
            <a:r>
              <a:rPr lang="en-CH" dirty="0"/>
              <a:t>Original</a:t>
            </a:r>
          </a:p>
        </p:txBody>
      </p:sp>
      <p:sp>
        <p:nvSpPr>
          <p:cNvPr id="45" name="TextBox 44">
            <a:extLst>
              <a:ext uri="{FF2B5EF4-FFF2-40B4-BE49-F238E27FC236}">
                <a16:creationId xmlns:a16="http://schemas.microsoft.com/office/drawing/2014/main" id="{DE841FDE-EBB4-1E6D-98C4-F55EB00B2E03}"/>
              </a:ext>
            </a:extLst>
          </p:cNvPr>
          <p:cNvSpPr txBox="1"/>
          <p:nvPr/>
        </p:nvSpPr>
        <p:spPr>
          <a:xfrm>
            <a:off x="7455460" y="431515"/>
            <a:ext cx="1364476" cy="369332"/>
          </a:xfrm>
          <a:prstGeom prst="rect">
            <a:avLst/>
          </a:prstGeom>
          <a:noFill/>
        </p:spPr>
        <p:txBody>
          <a:bodyPr wrap="none" rtlCol="0">
            <a:spAutoFit/>
          </a:bodyPr>
          <a:lstStyle/>
          <a:p>
            <a:pPr algn="ctr"/>
            <a:r>
              <a:rPr lang="en-CH" dirty="0"/>
              <a:t>Segmented</a:t>
            </a:r>
          </a:p>
        </p:txBody>
      </p:sp>
      <p:sp>
        <p:nvSpPr>
          <p:cNvPr id="46" name="TextBox 45">
            <a:extLst>
              <a:ext uri="{FF2B5EF4-FFF2-40B4-BE49-F238E27FC236}">
                <a16:creationId xmlns:a16="http://schemas.microsoft.com/office/drawing/2014/main" id="{68D97F74-0FF1-E5AA-846B-32A94B5B44DF}"/>
              </a:ext>
            </a:extLst>
          </p:cNvPr>
          <p:cNvSpPr txBox="1"/>
          <p:nvPr/>
        </p:nvSpPr>
        <p:spPr>
          <a:xfrm>
            <a:off x="8921377" y="444455"/>
            <a:ext cx="1274708" cy="369332"/>
          </a:xfrm>
          <a:prstGeom prst="rect">
            <a:avLst/>
          </a:prstGeom>
          <a:noFill/>
        </p:spPr>
        <p:txBody>
          <a:bodyPr wrap="none" rtlCol="0">
            <a:spAutoFit/>
          </a:bodyPr>
          <a:lstStyle/>
          <a:p>
            <a:pPr algn="ctr"/>
            <a:r>
              <a:rPr lang="en-CH" dirty="0"/>
              <a:t>Generated</a:t>
            </a:r>
          </a:p>
        </p:txBody>
      </p:sp>
      <p:sp>
        <p:nvSpPr>
          <p:cNvPr id="47" name="Content Placeholder 2">
            <a:extLst>
              <a:ext uri="{FF2B5EF4-FFF2-40B4-BE49-F238E27FC236}">
                <a16:creationId xmlns:a16="http://schemas.microsoft.com/office/drawing/2014/main" id="{F697C2D5-F49D-6B60-C382-56D19A830047}"/>
              </a:ext>
            </a:extLst>
          </p:cNvPr>
          <p:cNvSpPr txBox="1">
            <a:spLocks/>
          </p:cNvSpPr>
          <p:nvPr/>
        </p:nvSpPr>
        <p:spPr>
          <a:xfrm>
            <a:off x="731837" y="1412875"/>
            <a:ext cx="5021263" cy="4680000"/>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H" dirty="0"/>
              <a:t>Simple U-Net architecture with conditional generation produces good results on small training sets</a:t>
            </a:r>
          </a:p>
          <a:p>
            <a:pPr lvl="1"/>
            <a:r>
              <a:rPr lang="en-CH" dirty="0"/>
              <a:t>1000 samples</a:t>
            </a:r>
          </a:p>
          <a:p>
            <a:pPr lvl="1"/>
            <a:r>
              <a:rPr lang="en-CH" dirty="0"/>
              <a:t>50 training epochs</a:t>
            </a:r>
          </a:p>
          <a:p>
            <a:pPr lvl="1"/>
            <a:r>
              <a:rPr lang="en-CH" dirty="0"/>
              <a:t>Inequal class distribution</a:t>
            </a:r>
          </a:p>
        </p:txBody>
      </p:sp>
      <p:pic>
        <p:nvPicPr>
          <p:cNvPr id="48" name="Picture 47">
            <a:extLst>
              <a:ext uri="{FF2B5EF4-FFF2-40B4-BE49-F238E27FC236}">
                <a16:creationId xmlns:a16="http://schemas.microsoft.com/office/drawing/2014/main" id="{87E7D4A0-6337-A4D6-62EF-B37ED2BD5429}"/>
              </a:ext>
            </a:extLst>
          </p:cNvPr>
          <p:cNvPicPr>
            <a:picLocks noChangeAspect="1"/>
          </p:cNvPicPr>
          <p:nvPr/>
        </p:nvPicPr>
        <p:blipFill>
          <a:blip r:embed="rId15"/>
          <a:stretch>
            <a:fillRect/>
          </a:stretch>
        </p:blipFill>
        <p:spPr>
          <a:xfrm>
            <a:off x="879135" y="3448670"/>
            <a:ext cx="3435413" cy="2721310"/>
          </a:xfrm>
          <a:prstGeom prst="rect">
            <a:avLst/>
          </a:prstGeom>
        </p:spPr>
      </p:pic>
    </p:spTree>
    <p:extLst>
      <p:ext uri="{BB962C8B-B14F-4D97-AF65-F5344CB8AC3E}">
        <p14:creationId xmlns:p14="http://schemas.microsoft.com/office/powerpoint/2010/main" val="2648359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436E09-6331-3218-A08F-9510383902E7}"/>
              </a:ext>
            </a:extLst>
          </p:cNvPr>
          <p:cNvSpPr>
            <a:spLocks noGrp="1"/>
          </p:cNvSpPr>
          <p:nvPr>
            <p:ph type="title"/>
          </p:nvPr>
        </p:nvSpPr>
        <p:spPr>
          <a:xfrm>
            <a:off x="865002" y="2834875"/>
            <a:ext cx="10728325" cy="900000"/>
          </a:xfrm>
        </p:spPr>
        <p:txBody>
          <a:bodyPr/>
          <a:lstStyle/>
          <a:p>
            <a:pPr algn="ctr"/>
            <a:r>
              <a:rPr lang="en-CH" sz="4000" dirty="0"/>
              <a:t>Discussion</a:t>
            </a:r>
          </a:p>
        </p:txBody>
      </p:sp>
      <p:sp>
        <p:nvSpPr>
          <p:cNvPr id="2" name="Date Placeholder 1">
            <a:extLst>
              <a:ext uri="{FF2B5EF4-FFF2-40B4-BE49-F238E27FC236}">
                <a16:creationId xmlns:a16="http://schemas.microsoft.com/office/drawing/2014/main" id="{6F391E8A-7EAB-EA99-EC8E-DC400F976DD5}"/>
              </a:ext>
            </a:extLst>
          </p:cNvPr>
          <p:cNvSpPr>
            <a:spLocks noGrp="1"/>
          </p:cNvSpPr>
          <p:nvPr>
            <p:ph type="dt" sz="half" idx="10"/>
          </p:nvPr>
        </p:nvSpPr>
        <p:spPr>
          <a:prstGeom prst="rect">
            <a:avLst/>
          </a:prstGeom>
        </p:spPr>
        <p:txBody>
          <a:bodyPr/>
          <a:lstStyle/>
          <a:p>
            <a:fld id="{1332D50A-E6CC-4D88-8908-F2129032F4C7}" type="datetime1">
              <a:rPr lang="de-CH" smtClean="0"/>
              <a:pPr/>
              <a:t>18.10.24</a:t>
            </a:fld>
            <a:endParaRPr lang="de-CH"/>
          </a:p>
        </p:txBody>
      </p:sp>
      <p:sp>
        <p:nvSpPr>
          <p:cNvPr id="3" name="Footer Placeholder 2">
            <a:extLst>
              <a:ext uri="{FF2B5EF4-FFF2-40B4-BE49-F238E27FC236}">
                <a16:creationId xmlns:a16="http://schemas.microsoft.com/office/drawing/2014/main" id="{F41BA0BC-480B-802F-10A5-0F259E60EB7B}"/>
              </a:ext>
            </a:extLst>
          </p:cNvPr>
          <p:cNvSpPr>
            <a:spLocks noGrp="1"/>
          </p:cNvSpPr>
          <p:nvPr>
            <p:ph type="ftr" sz="quarter" idx="11"/>
          </p:nvPr>
        </p:nvSpPr>
        <p:spPr/>
        <p:txBody>
          <a:bodyPr/>
          <a:lstStyle/>
          <a:p>
            <a:r>
              <a:rPr lang="de-DE"/>
              <a:t>Planning of Landscape and Urban Systems – PLUS</a:t>
            </a:r>
            <a:endParaRPr lang="en-US" dirty="0"/>
          </a:p>
        </p:txBody>
      </p:sp>
      <p:sp>
        <p:nvSpPr>
          <p:cNvPr id="4" name="Slide Number Placeholder 3">
            <a:extLst>
              <a:ext uri="{FF2B5EF4-FFF2-40B4-BE49-F238E27FC236}">
                <a16:creationId xmlns:a16="http://schemas.microsoft.com/office/drawing/2014/main" id="{0052FCC8-E1D4-EDCC-D872-AA9AA3CAB15F}"/>
              </a:ext>
            </a:extLst>
          </p:cNvPr>
          <p:cNvSpPr>
            <a:spLocks noGrp="1"/>
          </p:cNvSpPr>
          <p:nvPr>
            <p:ph type="sldNum" sz="quarter" idx="12"/>
          </p:nvPr>
        </p:nvSpPr>
        <p:spPr>
          <a:prstGeom prst="rect">
            <a:avLst/>
          </a:prstGeom>
        </p:spPr>
        <p:txBody>
          <a:bodyPr/>
          <a:lstStyle/>
          <a:p>
            <a:fld id="{5ACA52AF-F19D-405C-AD5F-7D94B96A5CC3}" type="slidenum">
              <a:rPr lang="de-CH" smtClean="0"/>
              <a:pPr/>
              <a:t>13</a:t>
            </a:fld>
            <a:endParaRPr lang="de-CH"/>
          </a:p>
        </p:txBody>
      </p:sp>
    </p:spTree>
    <p:extLst>
      <p:ext uri="{BB962C8B-B14F-4D97-AF65-F5344CB8AC3E}">
        <p14:creationId xmlns:p14="http://schemas.microsoft.com/office/powerpoint/2010/main" val="1994224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1802-6BFA-AC3F-6482-82BAFAAA6BB8}"/>
              </a:ext>
            </a:extLst>
          </p:cNvPr>
          <p:cNvSpPr>
            <a:spLocks noGrp="1"/>
          </p:cNvSpPr>
          <p:nvPr>
            <p:ph type="title"/>
          </p:nvPr>
        </p:nvSpPr>
        <p:spPr/>
        <p:txBody>
          <a:bodyPr/>
          <a:lstStyle/>
          <a:p>
            <a:r>
              <a:rPr lang="de-CH" dirty="0" err="1"/>
              <a:t>Idea</a:t>
            </a:r>
            <a:endParaRPr lang="de-CH" dirty="0"/>
          </a:p>
        </p:txBody>
      </p:sp>
      <p:sp>
        <p:nvSpPr>
          <p:cNvPr id="3" name="Content Placeholder 2">
            <a:extLst>
              <a:ext uri="{FF2B5EF4-FFF2-40B4-BE49-F238E27FC236}">
                <a16:creationId xmlns:a16="http://schemas.microsoft.com/office/drawing/2014/main" id="{5C9262B3-38BF-2B2C-0A71-532B33D66D86}"/>
              </a:ext>
            </a:extLst>
          </p:cNvPr>
          <p:cNvSpPr>
            <a:spLocks noGrp="1"/>
          </p:cNvSpPr>
          <p:nvPr>
            <p:ph idx="1"/>
          </p:nvPr>
        </p:nvSpPr>
        <p:spPr/>
        <p:txBody>
          <a:bodyPr/>
          <a:lstStyle/>
          <a:p>
            <a:r>
              <a:rPr lang="en-CH" dirty="0"/>
              <a:t>Build a tool that enables user to visualize landscape changes.</a:t>
            </a:r>
          </a:p>
          <a:p>
            <a:r>
              <a:rPr lang="en-CH" dirty="0"/>
              <a:t>Aerial images could be generated from land use / land cover maps</a:t>
            </a:r>
          </a:p>
          <a:p>
            <a:pPr marL="0" indent="0">
              <a:buNone/>
            </a:pPr>
            <a:endParaRPr lang="de-CH" dirty="0"/>
          </a:p>
        </p:txBody>
      </p:sp>
      <p:sp>
        <p:nvSpPr>
          <p:cNvPr id="4" name="Date Placeholder 3">
            <a:extLst>
              <a:ext uri="{FF2B5EF4-FFF2-40B4-BE49-F238E27FC236}">
                <a16:creationId xmlns:a16="http://schemas.microsoft.com/office/drawing/2014/main" id="{54A28C2B-ADA0-765D-4A6F-3A127E798FA4}"/>
              </a:ext>
            </a:extLst>
          </p:cNvPr>
          <p:cNvSpPr>
            <a:spLocks noGrp="1"/>
          </p:cNvSpPr>
          <p:nvPr>
            <p:ph type="dt" sz="half" idx="10"/>
          </p:nvPr>
        </p:nvSpPr>
        <p:spPr/>
        <p:txBody>
          <a:bodyPr/>
          <a:lstStyle/>
          <a:p>
            <a:fld id="{1332D50A-E6CC-4D88-8908-F2129032F4C7}" type="datetime1">
              <a:rPr lang="de-CH" smtClean="0"/>
              <a:pPr/>
              <a:t>18.10.24</a:t>
            </a:fld>
            <a:endParaRPr lang="de-CH"/>
          </a:p>
        </p:txBody>
      </p:sp>
      <p:sp>
        <p:nvSpPr>
          <p:cNvPr id="5" name="Footer Placeholder 4">
            <a:extLst>
              <a:ext uri="{FF2B5EF4-FFF2-40B4-BE49-F238E27FC236}">
                <a16:creationId xmlns:a16="http://schemas.microsoft.com/office/drawing/2014/main" id="{E94C3233-AF3F-5962-A109-7C500D8E8F21}"/>
              </a:ext>
            </a:extLst>
          </p:cNvPr>
          <p:cNvSpPr>
            <a:spLocks noGrp="1"/>
          </p:cNvSpPr>
          <p:nvPr>
            <p:ph type="ftr" sz="quarter" idx="11"/>
          </p:nvPr>
        </p:nvSpPr>
        <p:spPr/>
        <p:txBody>
          <a:bodyPr/>
          <a:lstStyle/>
          <a:p>
            <a:r>
              <a:rPr lang="de-DE"/>
              <a:t>Planning of Landscape and Urban Systems – PLUS</a:t>
            </a:r>
            <a:endParaRPr lang="en-US" dirty="0"/>
          </a:p>
        </p:txBody>
      </p:sp>
      <p:sp>
        <p:nvSpPr>
          <p:cNvPr id="6" name="Slide Number Placeholder 5">
            <a:extLst>
              <a:ext uri="{FF2B5EF4-FFF2-40B4-BE49-F238E27FC236}">
                <a16:creationId xmlns:a16="http://schemas.microsoft.com/office/drawing/2014/main" id="{96515ADB-5CD6-3B02-CCDC-9A1585B225A3}"/>
              </a:ext>
            </a:extLst>
          </p:cNvPr>
          <p:cNvSpPr>
            <a:spLocks noGrp="1"/>
          </p:cNvSpPr>
          <p:nvPr>
            <p:ph type="sldNum" sz="quarter" idx="12"/>
          </p:nvPr>
        </p:nvSpPr>
        <p:spPr/>
        <p:txBody>
          <a:bodyPr/>
          <a:lstStyle/>
          <a:p>
            <a:fld id="{5ACA52AF-F19D-405C-AD5F-7D94B96A5CC3}" type="slidenum">
              <a:rPr lang="de-CH" smtClean="0"/>
              <a:pPr/>
              <a:t>2</a:t>
            </a:fld>
            <a:endParaRPr lang="de-CH"/>
          </a:p>
        </p:txBody>
      </p:sp>
      <p:pic>
        <p:nvPicPr>
          <p:cNvPr id="7" name="Content Placeholder 5" descr="A collage of a mountain range&#10;&#10;Description automatically generated">
            <a:extLst>
              <a:ext uri="{FF2B5EF4-FFF2-40B4-BE49-F238E27FC236}">
                <a16:creationId xmlns:a16="http://schemas.microsoft.com/office/drawing/2014/main" id="{A62FB9CA-1B21-B449-2B0E-485BFB2570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146" y="2379752"/>
            <a:ext cx="7487927" cy="3785470"/>
          </a:xfrm>
          <a:prstGeom prst="rect">
            <a:avLst/>
          </a:prstGeom>
        </p:spPr>
      </p:pic>
    </p:spTree>
    <p:extLst>
      <p:ext uri="{BB962C8B-B14F-4D97-AF65-F5344CB8AC3E}">
        <p14:creationId xmlns:p14="http://schemas.microsoft.com/office/powerpoint/2010/main" val="428822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2B68-5F4E-6B9F-982B-F2B96F49B9F2}"/>
              </a:ext>
            </a:extLst>
          </p:cNvPr>
          <p:cNvSpPr>
            <a:spLocks noGrp="1"/>
          </p:cNvSpPr>
          <p:nvPr>
            <p:ph type="title"/>
          </p:nvPr>
        </p:nvSpPr>
        <p:spPr/>
        <p:txBody>
          <a:bodyPr/>
          <a:lstStyle/>
          <a:p>
            <a:r>
              <a:rPr lang="en-CH" dirty="0"/>
              <a:t>Proposal</a:t>
            </a:r>
          </a:p>
        </p:txBody>
      </p:sp>
      <p:sp>
        <p:nvSpPr>
          <p:cNvPr id="4" name="Date Placeholder 3">
            <a:extLst>
              <a:ext uri="{FF2B5EF4-FFF2-40B4-BE49-F238E27FC236}">
                <a16:creationId xmlns:a16="http://schemas.microsoft.com/office/drawing/2014/main" id="{F87FDEFB-993A-6AFC-7058-11BDD7AB7D22}"/>
              </a:ext>
            </a:extLst>
          </p:cNvPr>
          <p:cNvSpPr>
            <a:spLocks noGrp="1"/>
          </p:cNvSpPr>
          <p:nvPr>
            <p:ph type="dt" sz="half" idx="10"/>
          </p:nvPr>
        </p:nvSpPr>
        <p:spPr/>
        <p:txBody>
          <a:bodyPr/>
          <a:lstStyle/>
          <a:p>
            <a:fld id="{1332D50A-E6CC-4D88-8908-F2129032F4C7}" type="datetime1">
              <a:rPr lang="de-CH" smtClean="0"/>
              <a:pPr/>
              <a:t>18.10.24</a:t>
            </a:fld>
            <a:endParaRPr lang="de-CH"/>
          </a:p>
        </p:txBody>
      </p:sp>
      <p:sp>
        <p:nvSpPr>
          <p:cNvPr id="5" name="Footer Placeholder 4">
            <a:extLst>
              <a:ext uri="{FF2B5EF4-FFF2-40B4-BE49-F238E27FC236}">
                <a16:creationId xmlns:a16="http://schemas.microsoft.com/office/drawing/2014/main" id="{D4CFF5AA-E67F-6AB6-ABD2-716E2E5FEEFC}"/>
              </a:ext>
            </a:extLst>
          </p:cNvPr>
          <p:cNvSpPr>
            <a:spLocks noGrp="1"/>
          </p:cNvSpPr>
          <p:nvPr>
            <p:ph type="ftr" sz="quarter" idx="11"/>
          </p:nvPr>
        </p:nvSpPr>
        <p:spPr/>
        <p:txBody>
          <a:bodyPr/>
          <a:lstStyle/>
          <a:p>
            <a:r>
              <a:rPr lang="de-DE"/>
              <a:t>Planning of Landscape and Urban Systems – PLUS</a:t>
            </a:r>
            <a:endParaRPr lang="en-US" dirty="0"/>
          </a:p>
        </p:txBody>
      </p:sp>
      <p:sp>
        <p:nvSpPr>
          <p:cNvPr id="6" name="Slide Number Placeholder 5">
            <a:extLst>
              <a:ext uri="{FF2B5EF4-FFF2-40B4-BE49-F238E27FC236}">
                <a16:creationId xmlns:a16="http://schemas.microsoft.com/office/drawing/2014/main" id="{B952081B-7F64-780B-7FB2-ED03AEBE17D6}"/>
              </a:ext>
            </a:extLst>
          </p:cNvPr>
          <p:cNvSpPr>
            <a:spLocks noGrp="1"/>
          </p:cNvSpPr>
          <p:nvPr>
            <p:ph type="sldNum" sz="quarter" idx="12"/>
          </p:nvPr>
        </p:nvSpPr>
        <p:spPr/>
        <p:txBody>
          <a:bodyPr/>
          <a:lstStyle/>
          <a:p>
            <a:fld id="{5ACA52AF-F19D-405C-AD5F-7D94B96A5CC3}" type="slidenum">
              <a:rPr lang="de-CH" smtClean="0"/>
              <a:pPr/>
              <a:t>3</a:t>
            </a:fld>
            <a:endParaRPr lang="de-CH"/>
          </a:p>
        </p:txBody>
      </p:sp>
      <p:pic>
        <p:nvPicPr>
          <p:cNvPr id="12" name="Content Placeholder 11" descr="A close-up of a sign&#10;&#10;Description automatically generated">
            <a:extLst>
              <a:ext uri="{FF2B5EF4-FFF2-40B4-BE49-F238E27FC236}">
                <a16:creationId xmlns:a16="http://schemas.microsoft.com/office/drawing/2014/main" id="{9B5567D9-F525-DD8A-91CE-D35F551941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8585" y="1127464"/>
            <a:ext cx="10058906" cy="4182497"/>
          </a:xfrm>
        </p:spPr>
      </p:pic>
    </p:spTree>
    <p:extLst>
      <p:ext uri="{BB962C8B-B14F-4D97-AF65-F5344CB8AC3E}">
        <p14:creationId xmlns:p14="http://schemas.microsoft.com/office/powerpoint/2010/main" val="236377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EE2BAC-BB1E-A9F2-47E2-A3EBB58BA069}"/>
              </a:ext>
            </a:extLst>
          </p:cNvPr>
          <p:cNvPicPr>
            <a:picLocks noChangeAspect="1"/>
          </p:cNvPicPr>
          <p:nvPr/>
        </p:nvPicPr>
        <p:blipFill>
          <a:blip r:embed="rId3"/>
          <a:stretch>
            <a:fillRect/>
          </a:stretch>
        </p:blipFill>
        <p:spPr>
          <a:xfrm>
            <a:off x="6702293" y="3222558"/>
            <a:ext cx="3907251" cy="3635442"/>
          </a:xfrm>
          <a:prstGeom prst="rect">
            <a:avLst/>
          </a:prstGeom>
        </p:spPr>
      </p:pic>
      <p:sp>
        <p:nvSpPr>
          <p:cNvPr id="2" name="Title 1">
            <a:extLst>
              <a:ext uri="{FF2B5EF4-FFF2-40B4-BE49-F238E27FC236}">
                <a16:creationId xmlns:a16="http://schemas.microsoft.com/office/drawing/2014/main" id="{9123B08E-7AEE-30CA-676E-1E90DC367A17}"/>
              </a:ext>
            </a:extLst>
          </p:cNvPr>
          <p:cNvSpPr>
            <a:spLocks noGrp="1"/>
          </p:cNvSpPr>
          <p:nvPr>
            <p:ph type="title"/>
          </p:nvPr>
        </p:nvSpPr>
        <p:spPr/>
        <p:txBody>
          <a:bodyPr/>
          <a:lstStyle/>
          <a:p>
            <a:r>
              <a:rPr lang="en-CH" dirty="0"/>
              <a:t>Data</a:t>
            </a:r>
          </a:p>
        </p:txBody>
      </p:sp>
      <p:sp>
        <p:nvSpPr>
          <p:cNvPr id="3" name="Content Placeholder 2">
            <a:extLst>
              <a:ext uri="{FF2B5EF4-FFF2-40B4-BE49-F238E27FC236}">
                <a16:creationId xmlns:a16="http://schemas.microsoft.com/office/drawing/2014/main" id="{16C608DD-7930-22DB-EB38-5EF568337A72}"/>
              </a:ext>
            </a:extLst>
          </p:cNvPr>
          <p:cNvSpPr>
            <a:spLocks noGrp="1"/>
          </p:cNvSpPr>
          <p:nvPr>
            <p:ph idx="1"/>
          </p:nvPr>
        </p:nvSpPr>
        <p:spPr/>
        <p:txBody>
          <a:bodyPr/>
          <a:lstStyle/>
          <a:p>
            <a:r>
              <a:rPr lang="en-CH" b="1" dirty="0"/>
              <a:t>SWISSIMAGE</a:t>
            </a:r>
          </a:p>
          <a:p>
            <a:pPr lvl="1"/>
            <a:r>
              <a:rPr lang="en-CH" dirty="0"/>
              <a:t>0.1 m Resolution</a:t>
            </a:r>
            <a:endParaRPr lang="en-US" dirty="0"/>
          </a:p>
          <a:p>
            <a:pPr lvl="1"/>
            <a:r>
              <a:rPr lang="en-US" dirty="0"/>
              <a:t>Since 1946</a:t>
            </a:r>
            <a:endParaRPr lang="en-CH" dirty="0"/>
          </a:p>
          <a:p>
            <a:r>
              <a:rPr lang="en-US" b="1" dirty="0"/>
              <a:t>Swiss Land Use Statistics (NOAS04)</a:t>
            </a:r>
          </a:p>
          <a:p>
            <a:pPr lvl="1"/>
            <a:r>
              <a:rPr lang="en-US" dirty="0">
                <a:solidFill>
                  <a:srgbClr val="FF0000"/>
                </a:solidFill>
              </a:rPr>
              <a:t>100 m Resolution</a:t>
            </a:r>
          </a:p>
          <a:p>
            <a:pPr lvl="1"/>
            <a:r>
              <a:rPr lang="en-US" dirty="0"/>
              <a:t>Since 1972</a:t>
            </a:r>
          </a:p>
          <a:p>
            <a:pPr lvl="1"/>
            <a:r>
              <a:rPr lang="en-US" dirty="0"/>
              <a:t>72 Basic Categories</a:t>
            </a:r>
          </a:p>
          <a:p>
            <a:pPr lvl="2"/>
            <a:r>
              <a:rPr lang="en-US" dirty="0"/>
              <a:t>44 Categories in the EU (CORINE)</a:t>
            </a:r>
          </a:p>
          <a:p>
            <a:pPr lvl="1"/>
            <a:r>
              <a:rPr lang="en-US" dirty="0"/>
              <a:t>Combines Land use and Land Cover</a:t>
            </a:r>
          </a:p>
          <a:p>
            <a:pPr lvl="1"/>
            <a:r>
              <a:rPr lang="en-US" dirty="0"/>
              <a:t>Hand annotated, supported by ADELE Model</a:t>
            </a:r>
          </a:p>
          <a:p>
            <a:r>
              <a:rPr lang="en-US" b="1" dirty="0"/>
              <a:t>SWISSALTI3D</a:t>
            </a:r>
          </a:p>
          <a:p>
            <a:pPr lvl="1"/>
            <a:r>
              <a:rPr lang="en-US" dirty="0"/>
              <a:t>Elevation model without vegetation</a:t>
            </a:r>
          </a:p>
          <a:p>
            <a:pPr lvl="1"/>
            <a:r>
              <a:rPr lang="en-US" dirty="0"/>
              <a:t>0.5 m Resolution</a:t>
            </a:r>
          </a:p>
        </p:txBody>
      </p:sp>
      <p:sp>
        <p:nvSpPr>
          <p:cNvPr id="4" name="Date Placeholder 3">
            <a:extLst>
              <a:ext uri="{FF2B5EF4-FFF2-40B4-BE49-F238E27FC236}">
                <a16:creationId xmlns:a16="http://schemas.microsoft.com/office/drawing/2014/main" id="{93AFE683-384F-A91C-ED99-EEFBB4FFFE75}"/>
              </a:ext>
            </a:extLst>
          </p:cNvPr>
          <p:cNvSpPr>
            <a:spLocks noGrp="1"/>
          </p:cNvSpPr>
          <p:nvPr>
            <p:ph type="dt" sz="half" idx="10"/>
          </p:nvPr>
        </p:nvSpPr>
        <p:spPr/>
        <p:txBody>
          <a:bodyPr/>
          <a:lstStyle/>
          <a:p>
            <a:fld id="{1332D50A-E6CC-4D88-8908-F2129032F4C7}" type="datetime1">
              <a:rPr lang="de-CH" smtClean="0"/>
              <a:pPr/>
              <a:t>18.10.24</a:t>
            </a:fld>
            <a:endParaRPr lang="de-CH"/>
          </a:p>
        </p:txBody>
      </p:sp>
      <p:sp>
        <p:nvSpPr>
          <p:cNvPr id="5" name="Footer Placeholder 4">
            <a:extLst>
              <a:ext uri="{FF2B5EF4-FFF2-40B4-BE49-F238E27FC236}">
                <a16:creationId xmlns:a16="http://schemas.microsoft.com/office/drawing/2014/main" id="{B28DC565-8FCB-FC81-3977-0E4BDD48F2E4}"/>
              </a:ext>
            </a:extLst>
          </p:cNvPr>
          <p:cNvSpPr>
            <a:spLocks noGrp="1"/>
          </p:cNvSpPr>
          <p:nvPr>
            <p:ph type="ftr" sz="quarter" idx="11"/>
          </p:nvPr>
        </p:nvSpPr>
        <p:spPr/>
        <p:txBody>
          <a:bodyPr/>
          <a:lstStyle/>
          <a:p>
            <a:r>
              <a:rPr lang="de-DE"/>
              <a:t>Planning of Landscape and Urban Systems – PLUS</a:t>
            </a:r>
            <a:endParaRPr lang="en-US" dirty="0"/>
          </a:p>
        </p:txBody>
      </p:sp>
      <p:sp>
        <p:nvSpPr>
          <p:cNvPr id="6" name="Slide Number Placeholder 5">
            <a:extLst>
              <a:ext uri="{FF2B5EF4-FFF2-40B4-BE49-F238E27FC236}">
                <a16:creationId xmlns:a16="http://schemas.microsoft.com/office/drawing/2014/main" id="{1F029E38-90D0-C307-D7E8-5D62B598DA18}"/>
              </a:ext>
            </a:extLst>
          </p:cNvPr>
          <p:cNvSpPr>
            <a:spLocks noGrp="1"/>
          </p:cNvSpPr>
          <p:nvPr>
            <p:ph type="sldNum" sz="quarter" idx="12"/>
          </p:nvPr>
        </p:nvSpPr>
        <p:spPr/>
        <p:txBody>
          <a:bodyPr/>
          <a:lstStyle/>
          <a:p>
            <a:fld id="{5ACA52AF-F19D-405C-AD5F-7D94B96A5CC3}" type="slidenum">
              <a:rPr lang="de-CH" smtClean="0"/>
              <a:pPr/>
              <a:t>4</a:t>
            </a:fld>
            <a:endParaRPr lang="de-CH"/>
          </a:p>
        </p:txBody>
      </p:sp>
      <p:pic>
        <p:nvPicPr>
          <p:cNvPr id="7" name="Content Placeholder 2">
            <a:extLst>
              <a:ext uri="{FF2B5EF4-FFF2-40B4-BE49-F238E27FC236}">
                <a16:creationId xmlns:a16="http://schemas.microsoft.com/office/drawing/2014/main" id="{20B958D2-3899-609B-4FB3-E81062B05AFA}"/>
              </a:ext>
            </a:extLst>
          </p:cNvPr>
          <p:cNvPicPr>
            <a:picLocks noChangeAspect="1"/>
          </p:cNvPicPr>
          <p:nvPr/>
        </p:nvPicPr>
        <p:blipFill>
          <a:blip r:embed="rId4"/>
          <a:stretch>
            <a:fillRect/>
          </a:stretch>
        </p:blipFill>
        <p:spPr>
          <a:xfrm>
            <a:off x="6172202" y="776963"/>
            <a:ext cx="5400000" cy="2700000"/>
          </a:xfrm>
          <a:prstGeom prst="rect">
            <a:avLst/>
          </a:prstGeom>
        </p:spPr>
      </p:pic>
    </p:spTree>
    <p:extLst>
      <p:ext uri="{BB962C8B-B14F-4D97-AF65-F5344CB8AC3E}">
        <p14:creationId xmlns:p14="http://schemas.microsoft.com/office/powerpoint/2010/main" val="311919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34F8-B2E2-E9EF-0B24-1A537412C27F}"/>
              </a:ext>
            </a:extLst>
          </p:cNvPr>
          <p:cNvSpPr>
            <a:spLocks noGrp="1"/>
          </p:cNvSpPr>
          <p:nvPr>
            <p:ph type="title"/>
          </p:nvPr>
        </p:nvSpPr>
        <p:spPr/>
        <p:txBody>
          <a:bodyPr/>
          <a:lstStyle/>
          <a:p>
            <a:r>
              <a:rPr lang="en-CH" dirty="0"/>
              <a:t>Improving the Land Use Statistic Maps</a:t>
            </a:r>
          </a:p>
        </p:txBody>
      </p:sp>
      <p:sp>
        <p:nvSpPr>
          <p:cNvPr id="3" name="Content Placeholder 2">
            <a:extLst>
              <a:ext uri="{FF2B5EF4-FFF2-40B4-BE49-F238E27FC236}">
                <a16:creationId xmlns:a16="http://schemas.microsoft.com/office/drawing/2014/main" id="{68573EE2-BACE-F927-127D-685B39FC21BD}"/>
              </a:ext>
            </a:extLst>
          </p:cNvPr>
          <p:cNvSpPr>
            <a:spLocks noGrp="1"/>
          </p:cNvSpPr>
          <p:nvPr>
            <p:ph idx="1"/>
          </p:nvPr>
        </p:nvSpPr>
        <p:spPr>
          <a:xfrm>
            <a:off x="731837" y="1412875"/>
            <a:ext cx="4754563" cy="4680000"/>
          </a:xfrm>
        </p:spPr>
        <p:txBody>
          <a:bodyPr/>
          <a:lstStyle/>
          <a:p>
            <a:r>
              <a:rPr lang="en-CH" dirty="0"/>
              <a:t>Downscaling method to 25 m resoltuion</a:t>
            </a:r>
          </a:p>
          <a:p>
            <a:r>
              <a:rPr lang="en-CH" dirty="0"/>
              <a:t>Uses a combination of Nearest Neighbor and Export System</a:t>
            </a:r>
          </a:p>
          <a:p>
            <a:r>
              <a:rPr lang="en-CH" dirty="0"/>
              <a:t>Can be automatically applied to 2024 Land Use Statistic Maps</a:t>
            </a:r>
          </a:p>
          <a:p>
            <a:r>
              <a:rPr lang="en-CH" dirty="0"/>
              <a:t>Overlays linear features sucht as rivers, roads and rails</a:t>
            </a:r>
          </a:p>
          <a:p>
            <a:endParaRPr lang="en-CH" dirty="0"/>
          </a:p>
        </p:txBody>
      </p:sp>
      <p:sp>
        <p:nvSpPr>
          <p:cNvPr id="4" name="Date Placeholder 3">
            <a:extLst>
              <a:ext uri="{FF2B5EF4-FFF2-40B4-BE49-F238E27FC236}">
                <a16:creationId xmlns:a16="http://schemas.microsoft.com/office/drawing/2014/main" id="{7FE44F24-B225-E6D7-8647-FBF02423E76A}"/>
              </a:ext>
            </a:extLst>
          </p:cNvPr>
          <p:cNvSpPr>
            <a:spLocks noGrp="1"/>
          </p:cNvSpPr>
          <p:nvPr>
            <p:ph type="dt" sz="half" idx="10"/>
          </p:nvPr>
        </p:nvSpPr>
        <p:spPr/>
        <p:txBody>
          <a:bodyPr/>
          <a:lstStyle/>
          <a:p>
            <a:fld id="{1332D50A-E6CC-4D88-8908-F2129032F4C7}" type="datetime1">
              <a:rPr lang="de-CH" smtClean="0"/>
              <a:pPr/>
              <a:t>18.10.24</a:t>
            </a:fld>
            <a:endParaRPr lang="de-CH"/>
          </a:p>
        </p:txBody>
      </p:sp>
      <p:sp>
        <p:nvSpPr>
          <p:cNvPr id="5" name="Footer Placeholder 4">
            <a:extLst>
              <a:ext uri="{FF2B5EF4-FFF2-40B4-BE49-F238E27FC236}">
                <a16:creationId xmlns:a16="http://schemas.microsoft.com/office/drawing/2014/main" id="{3778BC16-1767-CF12-0945-7663F4C2D66B}"/>
              </a:ext>
            </a:extLst>
          </p:cNvPr>
          <p:cNvSpPr>
            <a:spLocks noGrp="1"/>
          </p:cNvSpPr>
          <p:nvPr>
            <p:ph type="ftr" sz="quarter" idx="11"/>
          </p:nvPr>
        </p:nvSpPr>
        <p:spPr/>
        <p:txBody>
          <a:bodyPr/>
          <a:lstStyle/>
          <a:p>
            <a:r>
              <a:rPr lang="de-DE"/>
              <a:t>Planning of Landscape and Urban Systems – PLUS</a:t>
            </a:r>
            <a:endParaRPr lang="en-US" dirty="0"/>
          </a:p>
        </p:txBody>
      </p:sp>
      <p:sp>
        <p:nvSpPr>
          <p:cNvPr id="6" name="Slide Number Placeholder 5">
            <a:extLst>
              <a:ext uri="{FF2B5EF4-FFF2-40B4-BE49-F238E27FC236}">
                <a16:creationId xmlns:a16="http://schemas.microsoft.com/office/drawing/2014/main" id="{6291ED2C-9229-CF91-7C01-AAFFA11288DB}"/>
              </a:ext>
            </a:extLst>
          </p:cNvPr>
          <p:cNvSpPr>
            <a:spLocks noGrp="1"/>
          </p:cNvSpPr>
          <p:nvPr>
            <p:ph type="sldNum" sz="quarter" idx="12"/>
          </p:nvPr>
        </p:nvSpPr>
        <p:spPr/>
        <p:txBody>
          <a:bodyPr/>
          <a:lstStyle/>
          <a:p>
            <a:fld id="{5ACA52AF-F19D-405C-AD5F-7D94B96A5CC3}" type="slidenum">
              <a:rPr lang="de-CH" smtClean="0"/>
              <a:pPr/>
              <a:t>5</a:t>
            </a:fld>
            <a:endParaRPr lang="de-CH"/>
          </a:p>
        </p:txBody>
      </p:sp>
      <p:pic>
        <p:nvPicPr>
          <p:cNvPr id="1026" name="Picture 2" descr="Land 11 00615 g003">
            <a:extLst>
              <a:ext uri="{FF2B5EF4-FFF2-40B4-BE49-F238E27FC236}">
                <a16:creationId xmlns:a16="http://schemas.microsoft.com/office/drawing/2014/main" id="{4F864632-DA1F-FD2F-C9A4-E2104962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392" y="1020314"/>
            <a:ext cx="6236178" cy="48982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5AD164-BC26-2396-AF4F-4316C9126BC7}"/>
              </a:ext>
            </a:extLst>
          </p:cNvPr>
          <p:cNvSpPr txBox="1"/>
          <p:nvPr/>
        </p:nvSpPr>
        <p:spPr>
          <a:xfrm>
            <a:off x="650310" y="5938969"/>
            <a:ext cx="10515600" cy="461665"/>
          </a:xfrm>
          <a:prstGeom prst="rect">
            <a:avLst/>
          </a:prstGeom>
          <a:noFill/>
        </p:spPr>
        <p:txBody>
          <a:bodyPr wrap="square" rtlCol="0">
            <a:spAutoFit/>
          </a:bodyPr>
          <a:lstStyle/>
          <a:p>
            <a:pPr>
              <a:spcBef>
                <a:spcPts val="0"/>
              </a:spcBef>
              <a:spcAft>
                <a:spcPts val="0"/>
              </a:spcAft>
            </a:pPr>
            <a:r>
              <a:rPr lang="en-GB" sz="1200" dirty="0">
                <a:effectLst/>
              </a:rPr>
              <a:t>G. Giuliani, D. </a:t>
            </a:r>
            <a:r>
              <a:rPr lang="en-GB" sz="1200" dirty="0" err="1">
                <a:effectLst/>
              </a:rPr>
              <a:t>Rodila</a:t>
            </a:r>
            <a:r>
              <a:rPr lang="en-GB" sz="1200" dirty="0">
                <a:effectLst/>
              </a:rPr>
              <a:t>, N. </a:t>
            </a:r>
            <a:r>
              <a:rPr lang="en-GB" sz="1200" dirty="0" err="1">
                <a:effectLst/>
              </a:rPr>
              <a:t>Külling</a:t>
            </a:r>
            <a:r>
              <a:rPr lang="en-GB" sz="1200" dirty="0">
                <a:effectLst/>
              </a:rPr>
              <a:t>, R. </a:t>
            </a:r>
            <a:r>
              <a:rPr lang="en-GB" sz="1200" dirty="0" err="1">
                <a:effectLst/>
              </a:rPr>
              <a:t>Maggini</a:t>
            </a:r>
            <a:r>
              <a:rPr lang="en-GB" sz="1200" dirty="0">
                <a:effectLst/>
              </a:rPr>
              <a:t>, and A. Lehmann, “Downscaling Switzerland Land Use/Land Cover Data Using Nearest </a:t>
            </a:r>
            <a:r>
              <a:rPr lang="en-GB" sz="1200" dirty="0" err="1">
                <a:effectLst/>
              </a:rPr>
              <a:t>Neighbors</a:t>
            </a:r>
            <a:r>
              <a:rPr lang="en-GB" sz="1200" dirty="0">
                <a:effectLst/>
              </a:rPr>
              <a:t> and an Expert System,” </a:t>
            </a:r>
            <a:r>
              <a:rPr lang="en-GB" sz="1200" i="1" dirty="0">
                <a:effectLst/>
              </a:rPr>
              <a:t>Land</a:t>
            </a:r>
            <a:r>
              <a:rPr lang="en-GB" sz="1200" dirty="0">
                <a:effectLst/>
              </a:rPr>
              <a:t>, vol. 11, no. 5, Art. no. 5, May 2022, </a:t>
            </a:r>
            <a:r>
              <a:rPr lang="en-GB" sz="1200" dirty="0" err="1">
                <a:effectLst/>
              </a:rPr>
              <a:t>doi</a:t>
            </a:r>
            <a:r>
              <a:rPr lang="en-GB" sz="1200" dirty="0">
                <a:effectLst/>
              </a:rPr>
              <a:t>: </a:t>
            </a:r>
            <a:r>
              <a:rPr lang="en-GB" sz="1200" dirty="0">
                <a:effectLst/>
                <a:hlinkClick r:id="rId4"/>
              </a:rPr>
              <a:t>10.3390/land11050615</a:t>
            </a:r>
            <a:r>
              <a:rPr lang="en-GB" sz="1200" dirty="0">
                <a:effectLst/>
              </a:rPr>
              <a:t>.</a:t>
            </a:r>
          </a:p>
        </p:txBody>
      </p:sp>
    </p:spTree>
    <p:extLst>
      <p:ext uri="{BB962C8B-B14F-4D97-AF65-F5344CB8AC3E}">
        <p14:creationId xmlns:p14="http://schemas.microsoft.com/office/powerpoint/2010/main" val="220753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0199-FA41-CB4C-F652-C89F659B9752}"/>
              </a:ext>
            </a:extLst>
          </p:cNvPr>
          <p:cNvSpPr>
            <a:spLocks noGrp="1"/>
          </p:cNvSpPr>
          <p:nvPr>
            <p:ph type="title"/>
          </p:nvPr>
        </p:nvSpPr>
        <p:spPr/>
        <p:txBody>
          <a:bodyPr/>
          <a:lstStyle/>
          <a:p>
            <a:r>
              <a:rPr lang="en-CH" dirty="0"/>
              <a:t>Methods: Generative adversarial networks</a:t>
            </a:r>
          </a:p>
        </p:txBody>
      </p:sp>
      <p:sp>
        <p:nvSpPr>
          <p:cNvPr id="3" name="Content Placeholder 2">
            <a:extLst>
              <a:ext uri="{FF2B5EF4-FFF2-40B4-BE49-F238E27FC236}">
                <a16:creationId xmlns:a16="http://schemas.microsoft.com/office/drawing/2014/main" id="{99AD8FB4-9332-4394-3C28-80773AB81C9E}"/>
              </a:ext>
            </a:extLst>
          </p:cNvPr>
          <p:cNvSpPr>
            <a:spLocks noGrp="1"/>
          </p:cNvSpPr>
          <p:nvPr>
            <p:ph idx="1"/>
          </p:nvPr>
        </p:nvSpPr>
        <p:spPr>
          <a:xfrm>
            <a:off x="731838" y="1412875"/>
            <a:ext cx="4215944" cy="4680000"/>
          </a:xfrm>
        </p:spPr>
        <p:txBody>
          <a:bodyPr/>
          <a:lstStyle/>
          <a:p>
            <a:r>
              <a:rPr lang="en-GB" dirty="0"/>
              <a:t>Image-to-Image Translation using a GAN</a:t>
            </a:r>
          </a:p>
          <a:p>
            <a:pPr lvl="1"/>
            <a:r>
              <a:rPr lang="en-GB" dirty="0"/>
              <a:t>P</a:t>
            </a:r>
            <a:r>
              <a:rPr lang="en-CH" dirty="0"/>
              <a:t>ix2pix model</a:t>
            </a:r>
          </a:p>
          <a:p>
            <a:r>
              <a:rPr lang="en-CH" dirty="0"/>
              <a:t>Trains a Generator and a Discriminator</a:t>
            </a:r>
          </a:p>
          <a:p>
            <a:r>
              <a:rPr lang="en-CH" dirty="0"/>
              <a:t>Discriminator judges if the generated sample is passable</a:t>
            </a:r>
          </a:p>
          <a:p>
            <a:r>
              <a:rPr lang="en-CH" dirty="0"/>
              <a:t>Generateor is an Encoder-Decoder Neural Network</a:t>
            </a:r>
          </a:p>
          <a:p>
            <a:endParaRPr lang="en-CH" dirty="0"/>
          </a:p>
        </p:txBody>
      </p:sp>
      <p:sp>
        <p:nvSpPr>
          <p:cNvPr id="4" name="Date Placeholder 3">
            <a:extLst>
              <a:ext uri="{FF2B5EF4-FFF2-40B4-BE49-F238E27FC236}">
                <a16:creationId xmlns:a16="http://schemas.microsoft.com/office/drawing/2014/main" id="{CC0A9D70-B09D-8F80-7C99-98BF1BE4714D}"/>
              </a:ext>
            </a:extLst>
          </p:cNvPr>
          <p:cNvSpPr>
            <a:spLocks noGrp="1"/>
          </p:cNvSpPr>
          <p:nvPr>
            <p:ph type="dt" sz="half" idx="10"/>
          </p:nvPr>
        </p:nvSpPr>
        <p:spPr/>
        <p:txBody>
          <a:bodyPr/>
          <a:lstStyle/>
          <a:p>
            <a:fld id="{1332D50A-E6CC-4D88-8908-F2129032F4C7}" type="datetime1">
              <a:rPr lang="de-CH" smtClean="0"/>
              <a:pPr/>
              <a:t>18.10.24</a:t>
            </a:fld>
            <a:endParaRPr lang="de-CH"/>
          </a:p>
        </p:txBody>
      </p:sp>
      <p:sp>
        <p:nvSpPr>
          <p:cNvPr id="5" name="Footer Placeholder 4">
            <a:extLst>
              <a:ext uri="{FF2B5EF4-FFF2-40B4-BE49-F238E27FC236}">
                <a16:creationId xmlns:a16="http://schemas.microsoft.com/office/drawing/2014/main" id="{53E03902-7599-00D4-0C7F-39E4BE077CB7}"/>
              </a:ext>
            </a:extLst>
          </p:cNvPr>
          <p:cNvSpPr>
            <a:spLocks noGrp="1"/>
          </p:cNvSpPr>
          <p:nvPr>
            <p:ph type="ftr" sz="quarter" idx="11"/>
          </p:nvPr>
        </p:nvSpPr>
        <p:spPr/>
        <p:txBody>
          <a:bodyPr/>
          <a:lstStyle/>
          <a:p>
            <a:r>
              <a:rPr lang="de-DE"/>
              <a:t>Planning of Landscape and Urban Systems – PLUS</a:t>
            </a:r>
            <a:endParaRPr lang="en-US" dirty="0"/>
          </a:p>
        </p:txBody>
      </p:sp>
      <p:sp>
        <p:nvSpPr>
          <p:cNvPr id="6" name="Slide Number Placeholder 5">
            <a:extLst>
              <a:ext uri="{FF2B5EF4-FFF2-40B4-BE49-F238E27FC236}">
                <a16:creationId xmlns:a16="http://schemas.microsoft.com/office/drawing/2014/main" id="{344A2657-E9A8-3866-DB31-F1EC7B5B043B}"/>
              </a:ext>
            </a:extLst>
          </p:cNvPr>
          <p:cNvSpPr>
            <a:spLocks noGrp="1"/>
          </p:cNvSpPr>
          <p:nvPr>
            <p:ph type="sldNum" sz="quarter" idx="12"/>
          </p:nvPr>
        </p:nvSpPr>
        <p:spPr/>
        <p:txBody>
          <a:bodyPr/>
          <a:lstStyle/>
          <a:p>
            <a:fld id="{5ACA52AF-F19D-405C-AD5F-7D94B96A5CC3}" type="slidenum">
              <a:rPr lang="de-CH" smtClean="0"/>
              <a:pPr/>
              <a:t>6</a:t>
            </a:fld>
            <a:endParaRPr lang="de-CH"/>
          </a:p>
        </p:txBody>
      </p:sp>
      <p:pic>
        <p:nvPicPr>
          <p:cNvPr id="8" name="Grafik 12" descr="A close-up of a mountain&#10;&#10;Description automatically generated">
            <a:extLst>
              <a:ext uri="{FF2B5EF4-FFF2-40B4-BE49-F238E27FC236}">
                <a16:creationId xmlns:a16="http://schemas.microsoft.com/office/drawing/2014/main" id="{A1690C6C-4F33-483D-B08C-162A55E6F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224" y="3917621"/>
            <a:ext cx="7215664" cy="2344175"/>
          </a:xfrm>
          <a:prstGeom prst="rect">
            <a:avLst/>
          </a:prstGeom>
        </p:spPr>
      </p:pic>
      <p:pic>
        <p:nvPicPr>
          <p:cNvPr id="2050" name="Picture 2">
            <a:extLst>
              <a:ext uri="{FF2B5EF4-FFF2-40B4-BE49-F238E27FC236}">
                <a16:creationId xmlns:a16="http://schemas.microsoft.com/office/drawing/2014/main" id="{250FB6A0-B8FF-8B5B-08F4-A0F7BF9E99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9210" y="638828"/>
            <a:ext cx="4934733" cy="3178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269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7E406-0EC8-A2BC-7C15-A255128674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88616-CB48-7428-8DC0-139CC2151FB2}"/>
              </a:ext>
            </a:extLst>
          </p:cNvPr>
          <p:cNvSpPr>
            <a:spLocks noGrp="1"/>
          </p:cNvSpPr>
          <p:nvPr>
            <p:ph type="title"/>
          </p:nvPr>
        </p:nvSpPr>
        <p:spPr/>
        <p:txBody>
          <a:bodyPr/>
          <a:lstStyle/>
          <a:p>
            <a:r>
              <a:rPr lang="en-CH" dirty="0"/>
              <a:t>Methods: Generative adversarial networks</a:t>
            </a:r>
          </a:p>
        </p:txBody>
      </p:sp>
      <p:sp>
        <p:nvSpPr>
          <p:cNvPr id="3" name="Content Placeholder 2">
            <a:extLst>
              <a:ext uri="{FF2B5EF4-FFF2-40B4-BE49-F238E27FC236}">
                <a16:creationId xmlns:a16="http://schemas.microsoft.com/office/drawing/2014/main" id="{B74EF97D-2E5D-E2A8-6B57-07FF1ED80D6C}"/>
              </a:ext>
            </a:extLst>
          </p:cNvPr>
          <p:cNvSpPr>
            <a:spLocks noGrp="1"/>
          </p:cNvSpPr>
          <p:nvPr>
            <p:ph idx="1"/>
          </p:nvPr>
        </p:nvSpPr>
        <p:spPr>
          <a:xfrm>
            <a:off x="731838" y="1412875"/>
            <a:ext cx="4215944" cy="4680000"/>
          </a:xfrm>
        </p:spPr>
        <p:txBody>
          <a:bodyPr/>
          <a:lstStyle/>
          <a:p>
            <a:r>
              <a:rPr lang="en-US" dirty="0"/>
              <a:t>Tiles can only be generated independently</a:t>
            </a:r>
          </a:p>
          <a:p>
            <a:r>
              <a:rPr lang="en-US" dirty="0"/>
              <a:t>Without further processing or another generative model, the intersection between tiles are visible</a:t>
            </a:r>
            <a:endParaRPr lang="en-CH" dirty="0"/>
          </a:p>
        </p:txBody>
      </p:sp>
      <p:sp>
        <p:nvSpPr>
          <p:cNvPr id="4" name="Date Placeholder 3">
            <a:extLst>
              <a:ext uri="{FF2B5EF4-FFF2-40B4-BE49-F238E27FC236}">
                <a16:creationId xmlns:a16="http://schemas.microsoft.com/office/drawing/2014/main" id="{48E098B1-69E0-5F90-2653-3E5EFABBF251}"/>
              </a:ext>
            </a:extLst>
          </p:cNvPr>
          <p:cNvSpPr>
            <a:spLocks noGrp="1"/>
          </p:cNvSpPr>
          <p:nvPr>
            <p:ph type="dt" sz="half" idx="10"/>
          </p:nvPr>
        </p:nvSpPr>
        <p:spPr/>
        <p:txBody>
          <a:bodyPr/>
          <a:lstStyle/>
          <a:p>
            <a:fld id="{1332D50A-E6CC-4D88-8908-F2129032F4C7}" type="datetime1">
              <a:rPr lang="de-CH" smtClean="0"/>
              <a:pPr/>
              <a:t>18.10.24</a:t>
            </a:fld>
            <a:endParaRPr lang="de-CH"/>
          </a:p>
        </p:txBody>
      </p:sp>
      <p:sp>
        <p:nvSpPr>
          <p:cNvPr id="5" name="Footer Placeholder 4">
            <a:extLst>
              <a:ext uri="{FF2B5EF4-FFF2-40B4-BE49-F238E27FC236}">
                <a16:creationId xmlns:a16="http://schemas.microsoft.com/office/drawing/2014/main" id="{2B61D7E3-4149-0D0B-0962-0EB1FE4541AA}"/>
              </a:ext>
            </a:extLst>
          </p:cNvPr>
          <p:cNvSpPr>
            <a:spLocks noGrp="1"/>
          </p:cNvSpPr>
          <p:nvPr>
            <p:ph type="ftr" sz="quarter" idx="11"/>
          </p:nvPr>
        </p:nvSpPr>
        <p:spPr/>
        <p:txBody>
          <a:bodyPr/>
          <a:lstStyle/>
          <a:p>
            <a:r>
              <a:rPr lang="de-DE"/>
              <a:t>Planning of Landscape and Urban Systems – PLUS</a:t>
            </a:r>
            <a:endParaRPr lang="en-US" dirty="0"/>
          </a:p>
        </p:txBody>
      </p:sp>
      <p:sp>
        <p:nvSpPr>
          <p:cNvPr id="6" name="Slide Number Placeholder 5">
            <a:extLst>
              <a:ext uri="{FF2B5EF4-FFF2-40B4-BE49-F238E27FC236}">
                <a16:creationId xmlns:a16="http://schemas.microsoft.com/office/drawing/2014/main" id="{D0F6AA75-36AE-A067-AE00-407D41891B63}"/>
              </a:ext>
            </a:extLst>
          </p:cNvPr>
          <p:cNvSpPr>
            <a:spLocks noGrp="1"/>
          </p:cNvSpPr>
          <p:nvPr>
            <p:ph type="sldNum" sz="quarter" idx="12"/>
          </p:nvPr>
        </p:nvSpPr>
        <p:spPr/>
        <p:txBody>
          <a:bodyPr/>
          <a:lstStyle/>
          <a:p>
            <a:fld id="{5ACA52AF-F19D-405C-AD5F-7D94B96A5CC3}" type="slidenum">
              <a:rPr lang="de-CH" smtClean="0"/>
              <a:pPr/>
              <a:t>7</a:t>
            </a:fld>
            <a:endParaRPr lang="de-CH"/>
          </a:p>
        </p:txBody>
      </p:sp>
      <p:pic>
        <p:nvPicPr>
          <p:cNvPr id="9" name="Picture 8" descr="A close up of a white object&#10;&#10;Description automatically generated">
            <a:extLst>
              <a:ext uri="{FF2B5EF4-FFF2-40B4-BE49-F238E27FC236}">
                <a16:creationId xmlns:a16="http://schemas.microsoft.com/office/drawing/2014/main" id="{EC5CC514-007A-B6F4-6A3D-6CBE64DFA5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294" y="3043299"/>
            <a:ext cx="10721560" cy="2793830"/>
          </a:xfrm>
          <a:prstGeom prst="rect">
            <a:avLst/>
          </a:prstGeom>
        </p:spPr>
      </p:pic>
    </p:spTree>
    <p:extLst>
      <p:ext uri="{BB962C8B-B14F-4D97-AF65-F5344CB8AC3E}">
        <p14:creationId xmlns:p14="http://schemas.microsoft.com/office/powerpoint/2010/main" val="302076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794EB-BBCB-07CB-344E-E01E13F3D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829B9-B425-38C8-6F09-E564F32D4858}"/>
              </a:ext>
            </a:extLst>
          </p:cNvPr>
          <p:cNvSpPr>
            <a:spLocks noGrp="1"/>
          </p:cNvSpPr>
          <p:nvPr>
            <p:ph type="title"/>
          </p:nvPr>
        </p:nvSpPr>
        <p:spPr/>
        <p:txBody>
          <a:bodyPr/>
          <a:lstStyle/>
          <a:p>
            <a:r>
              <a:rPr lang="en-CH" dirty="0"/>
              <a:t>Methods: Generative adversarial networks</a:t>
            </a:r>
          </a:p>
        </p:txBody>
      </p:sp>
      <p:sp>
        <p:nvSpPr>
          <p:cNvPr id="3" name="Content Placeholder 2">
            <a:extLst>
              <a:ext uri="{FF2B5EF4-FFF2-40B4-BE49-F238E27FC236}">
                <a16:creationId xmlns:a16="http://schemas.microsoft.com/office/drawing/2014/main" id="{B1E69DAB-5F42-4835-18B0-A9E2CCC8BB06}"/>
              </a:ext>
            </a:extLst>
          </p:cNvPr>
          <p:cNvSpPr>
            <a:spLocks noGrp="1"/>
          </p:cNvSpPr>
          <p:nvPr>
            <p:ph idx="1"/>
          </p:nvPr>
        </p:nvSpPr>
        <p:spPr>
          <a:xfrm>
            <a:off x="731838" y="1412875"/>
            <a:ext cx="4215944" cy="4680000"/>
          </a:xfrm>
        </p:spPr>
        <p:txBody>
          <a:bodyPr/>
          <a:lstStyle/>
          <a:p>
            <a:r>
              <a:rPr lang="en-CH" dirty="0"/>
              <a:t>Samless Satellite-image Synthesis</a:t>
            </a:r>
            <a:r>
              <a:rPr lang="en-US" dirty="0"/>
              <a:t> method is developed to remove these boarders</a:t>
            </a:r>
          </a:p>
          <a:p>
            <a:r>
              <a:rPr lang="en-US" dirty="0"/>
              <a:t>Uses two networks</a:t>
            </a:r>
          </a:p>
          <a:p>
            <a:pPr lvl="1"/>
            <a:r>
              <a:rPr lang="en-US" dirty="0"/>
              <a:t>Map2sat to generate a single tile</a:t>
            </a:r>
          </a:p>
          <a:p>
            <a:pPr lvl="1"/>
            <a:r>
              <a:rPr lang="en-US" dirty="0"/>
              <a:t>Seam2cont to combine image map and generated tile</a:t>
            </a:r>
          </a:p>
          <a:p>
            <a:pPr lvl="1"/>
            <a:endParaRPr lang="en-CH" dirty="0"/>
          </a:p>
        </p:txBody>
      </p:sp>
      <p:sp>
        <p:nvSpPr>
          <p:cNvPr id="4" name="Date Placeholder 3">
            <a:extLst>
              <a:ext uri="{FF2B5EF4-FFF2-40B4-BE49-F238E27FC236}">
                <a16:creationId xmlns:a16="http://schemas.microsoft.com/office/drawing/2014/main" id="{D3E2AA6A-8676-2D34-187F-F50A10FEE497}"/>
              </a:ext>
            </a:extLst>
          </p:cNvPr>
          <p:cNvSpPr>
            <a:spLocks noGrp="1"/>
          </p:cNvSpPr>
          <p:nvPr>
            <p:ph type="dt" sz="half" idx="10"/>
          </p:nvPr>
        </p:nvSpPr>
        <p:spPr/>
        <p:txBody>
          <a:bodyPr/>
          <a:lstStyle/>
          <a:p>
            <a:fld id="{1332D50A-E6CC-4D88-8908-F2129032F4C7}" type="datetime1">
              <a:rPr lang="de-CH" smtClean="0"/>
              <a:pPr/>
              <a:t>18.10.24</a:t>
            </a:fld>
            <a:endParaRPr lang="de-CH"/>
          </a:p>
        </p:txBody>
      </p:sp>
      <p:sp>
        <p:nvSpPr>
          <p:cNvPr id="5" name="Footer Placeholder 4">
            <a:extLst>
              <a:ext uri="{FF2B5EF4-FFF2-40B4-BE49-F238E27FC236}">
                <a16:creationId xmlns:a16="http://schemas.microsoft.com/office/drawing/2014/main" id="{A8841FAE-5D51-4C48-4376-3F8075039C03}"/>
              </a:ext>
            </a:extLst>
          </p:cNvPr>
          <p:cNvSpPr>
            <a:spLocks noGrp="1"/>
          </p:cNvSpPr>
          <p:nvPr>
            <p:ph type="ftr" sz="quarter" idx="11"/>
          </p:nvPr>
        </p:nvSpPr>
        <p:spPr/>
        <p:txBody>
          <a:bodyPr/>
          <a:lstStyle/>
          <a:p>
            <a:r>
              <a:rPr lang="de-DE"/>
              <a:t>Planning of Landscape and Urban Systems – PLUS</a:t>
            </a:r>
            <a:endParaRPr lang="en-US" dirty="0"/>
          </a:p>
        </p:txBody>
      </p:sp>
      <p:sp>
        <p:nvSpPr>
          <p:cNvPr id="6" name="Slide Number Placeholder 5">
            <a:extLst>
              <a:ext uri="{FF2B5EF4-FFF2-40B4-BE49-F238E27FC236}">
                <a16:creationId xmlns:a16="http://schemas.microsoft.com/office/drawing/2014/main" id="{74E102D3-ADC7-EBAD-29A9-E8E097EE40D2}"/>
              </a:ext>
            </a:extLst>
          </p:cNvPr>
          <p:cNvSpPr>
            <a:spLocks noGrp="1"/>
          </p:cNvSpPr>
          <p:nvPr>
            <p:ph type="sldNum" sz="quarter" idx="12"/>
          </p:nvPr>
        </p:nvSpPr>
        <p:spPr/>
        <p:txBody>
          <a:bodyPr/>
          <a:lstStyle/>
          <a:p>
            <a:fld id="{5ACA52AF-F19D-405C-AD5F-7D94B96A5CC3}" type="slidenum">
              <a:rPr lang="de-CH" smtClean="0"/>
              <a:pPr/>
              <a:t>8</a:t>
            </a:fld>
            <a:endParaRPr lang="de-CH"/>
          </a:p>
        </p:txBody>
      </p:sp>
      <p:pic>
        <p:nvPicPr>
          <p:cNvPr id="7" name="Picture 6">
            <a:extLst>
              <a:ext uri="{FF2B5EF4-FFF2-40B4-BE49-F238E27FC236}">
                <a16:creationId xmlns:a16="http://schemas.microsoft.com/office/drawing/2014/main" id="{7536341C-94DD-18AA-F1A8-B248814DF7C1}"/>
              </a:ext>
            </a:extLst>
          </p:cNvPr>
          <p:cNvPicPr>
            <a:picLocks noChangeAspect="1"/>
          </p:cNvPicPr>
          <p:nvPr/>
        </p:nvPicPr>
        <p:blipFill>
          <a:blip r:embed="rId3"/>
          <a:stretch>
            <a:fillRect/>
          </a:stretch>
        </p:blipFill>
        <p:spPr>
          <a:xfrm>
            <a:off x="7164429" y="788414"/>
            <a:ext cx="4339683" cy="2289995"/>
          </a:xfrm>
          <a:prstGeom prst="rect">
            <a:avLst/>
          </a:prstGeom>
        </p:spPr>
      </p:pic>
      <p:pic>
        <p:nvPicPr>
          <p:cNvPr id="8" name="Picture 7">
            <a:extLst>
              <a:ext uri="{FF2B5EF4-FFF2-40B4-BE49-F238E27FC236}">
                <a16:creationId xmlns:a16="http://schemas.microsoft.com/office/drawing/2014/main" id="{E9BBEE8F-E472-7DD8-1421-FC0C907D7919}"/>
              </a:ext>
            </a:extLst>
          </p:cNvPr>
          <p:cNvPicPr>
            <a:picLocks noChangeAspect="1"/>
          </p:cNvPicPr>
          <p:nvPr/>
        </p:nvPicPr>
        <p:blipFill>
          <a:blip r:embed="rId4"/>
          <a:stretch>
            <a:fillRect/>
          </a:stretch>
        </p:blipFill>
        <p:spPr>
          <a:xfrm>
            <a:off x="3781816" y="3593209"/>
            <a:ext cx="7772400" cy="2216395"/>
          </a:xfrm>
          <a:prstGeom prst="rect">
            <a:avLst/>
          </a:prstGeom>
        </p:spPr>
      </p:pic>
      <p:sp>
        <p:nvSpPr>
          <p:cNvPr id="10" name="TextBox 9">
            <a:extLst>
              <a:ext uri="{FF2B5EF4-FFF2-40B4-BE49-F238E27FC236}">
                <a16:creationId xmlns:a16="http://schemas.microsoft.com/office/drawing/2014/main" id="{C72D63D5-C772-F961-14D4-2A384B22F8EC}"/>
              </a:ext>
            </a:extLst>
          </p:cNvPr>
          <p:cNvSpPr txBox="1"/>
          <p:nvPr/>
        </p:nvSpPr>
        <p:spPr>
          <a:xfrm>
            <a:off x="662835" y="6086408"/>
            <a:ext cx="10515600" cy="276999"/>
          </a:xfrm>
          <a:prstGeom prst="rect">
            <a:avLst/>
          </a:prstGeom>
          <a:noFill/>
        </p:spPr>
        <p:txBody>
          <a:bodyPr wrap="square">
            <a:spAutoFit/>
          </a:bodyPr>
          <a:lstStyle/>
          <a:p>
            <a:r>
              <a:rPr lang="en-GB" sz="1200" dirty="0">
                <a:effectLst/>
                <a:latin typeface="Aptos" panose="020B0004020202020204" pitchFamily="34" charset="0"/>
                <a:ea typeface="Aptos" panose="020B0004020202020204" pitchFamily="34" charset="0"/>
                <a:cs typeface="Times New Roman" panose="02020603050405020304" pitchFamily="18" charset="0"/>
              </a:rPr>
              <a:t>J. Zhu and T. Kelly, “Seamless Satellite-image Synthesis.” </a:t>
            </a:r>
            <a:r>
              <a:rPr lang="en-GB" sz="1200" dirty="0" err="1">
                <a:effectLst/>
                <a:latin typeface="Aptos" panose="020B0004020202020204" pitchFamily="34" charset="0"/>
                <a:ea typeface="Aptos" panose="020B0004020202020204" pitchFamily="34" charset="0"/>
                <a:cs typeface="Times New Roman" panose="02020603050405020304" pitchFamily="18" charset="0"/>
              </a:rPr>
              <a:t>arXiv</a:t>
            </a:r>
            <a:r>
              <a:rPr lang="en-GB" sz="1200" dirty="0">
                <a:effectLst/>
                <a:latin typeface="Aptos" panose="020B0004020202020204" pitchFamily="34" charset="0"/>
                <a:ea typeface="Aptos" panose="020B0004020202020204" pitchFamily="34" charset="0"/>
                <a:cs typeface="Times New Roman" panose="02020603050405020304" pitchFamily="18" charset="0"/>
              </a:rPr>
              <a:t>, Nov. 05, 2021. </a:t>
            </a:r>
            <a:r>
              <a:rPr lang="en-GB" sz="1200" dirty="0" err="1">
                <a:effectLst/>
                <a:latin typeface="Aptos" panose="020B0004020202020204" pitchFamily="34" charset="0"/>
                <a:ea typeface="Aptos" panose="020B0004020202020204" pitchFamily="34" charset="0"/>
                <a:cs typeface="Times New Roman" panose="02020603050405020304" pitchFamily="18" charset="0"/>
              </a:rPr>
              <a:t>doi</a:t>
            </a:r>
            <a:r>
              <a:rPr lang="en-GB" sz="1200" dirty="0">
                <a:effectLst/>
                <a:latin typeface="Aptos" panose="020B0004020202020204" pitchFamily="34" charset="0"/>
                <a:ea typeface="Aptos" panose="020B0004020202020204" pitchFamily="34" charset="0"/>
                <a:cs typeface="Times New Roman" panose="02020603050405020304" pitchFamily="18" charset="0"/>
              </a:rPr>
              <a:t>: 10.48550/arXiv.2111.03384.</a:t>
            </a:r>
            <a:r>
              <a:rPr lang="en-CH" sz="1200" dirty="0">
                <a:effectLst/>
                <a:latin typeface="Aptos" panose="020B0004020202020204" pitchFamily="34" charset="0"/>
              </a:rPr>
              <a:t> </a:t>
            </a:r>
            <a:endParaRPr lang="en-CH" sz="1200" dirty="0">
              <a:latin typeface="Aptos" panose="020B0004020202020204" pitchFamily="34" charset="0"/>
            </a:endParaRPr>
          </a:p>
        </p:txBody>
      </p:sp>
    </p:spTree>
    <p:extLst>
      <p:ext uri="{BB962C8B-B14F-4D97-AF65-F5344CB8AC3E}">
        <p14:creationId xmlns:p14="http://schemas.microsoft.com/office/powerpoint/2010/main" val="201890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DF66-3318-915A-B415-03ADD7E30F22}"/>
              </a:ext>
            </a:extLst>
          </p:cNvPr>
          <p:cNvSpPr>
            <a:spLocks noGrp="1"/>
          </p:cNvSpPr>
          <p:nvPr>
            <p:ph type="title"/>
          </p:nvPr>
        </p:nvSpPr>
        <p:spPr/>
        <p:txBody>
          <a:bodyPr/>
          <a:lstStyle/>
          <a:p>
            <a:r>
              <a:rPr lang="en-CH" dirty="0"/>
              <a:t>Methods: Masked Autoencoders</a:t>
            </a:r>
          </a:p>
        </p:txBody>
      </p:sp>
      <p:sp>
        <p:nvSpPr>
          <p:cNvPr id="3" name="Content Placeholder 2">
            <a:extLst>
              <a:ext uri="{FF2B5EF4-FFF2-40B4-BE49-F238E27FC236}">
                <a16:creationId xmlns:a16="http://schemas.microsoft.com/office/drawing/2014/main" id="{79AB0854-4B90-35EF-5E98-9A85CDB53E41}"/>
              </a:ext>
            </a:extLst>
          </p:cNvPr>
          <p:cNvSpPr>
            <a:spLocks noGrp="1"/>
          </p:cNvSpPr>
          <p:nvPr>
            <p:ph idx="1"/>
          </p:nvPr>
        </p:nvSpPr>
        <p:spPr>
          <a:xfrm>
            <a:off x="731837" y="1412875"/>
            <a:ext cx="5468547" cy="4680000"/>
          </a:xfrm>
        </p:spPr>
        <p:txBody>
          <a:bodyPr/>
          <a:lstStyle/>
          <a:p>
            <a:r>
              <a:rPr lang="en-CH" dirty="0"/>
              <a:t>Generallz a encoder decoder neural network</a:t>
            </a:r>
          </a:p>
          <a:p>
            <a:r>
              <a:rPr lang="en-CH" dirty="0"/>
              <a:t>Trained to reconstruct masked images</a:t>
            </a:r>
          </a:p>
          <a:p>
            <a:r>
              <a:rPr lang="en-CH" dirty="0"/>
              <a:t>Extensive research in this area</a:t>
            </a:r>
          </a:p>
          <a:p>
            <a:pPr lvl="1"/>
            <a:r>
              <a:rPr lang="en-CH" dirty="0"/>
              <a:t>SatMAE (Standford)</a:t>
            </a:r>
          </a:p>
          <a:p>
            <a:pPr lvl="1"/>
            <a:r>
              <a:rPr lang="en-CH" dirty="0"/>
              <a:t>ScaleMAE (UC Berkeley, Meta)</a:t>
            </a:r>
          </a:p>
          <a:p>
            <a:pPr lvl="1"/>
            <a:r>
              <a:rPr lang="en-CH" dirty="0"/>
              <a:t>Prithvi (IBM Research, NASA)</a:t>
            </a:r>
          </a:p>
          <a:p>
            <a:pPr marL="0" indent="0">
              <a:buNone/>
            </a:pPr>
            <a:endParaRPr lang="en-CH" dirty="0"/>
          </a:p>
          <a:p>
            <a:r>
              <a:rPr lang="en-CH" dirty="0"/>
              <a:t>Models require a lot of training data to work well</a:t>
            </a:r>
          </a:p>
          <a:p>
            <a:r>
              <a:rPr lang="en-CH" dirty="0"/>
              <a:t>Generate continous images is an inherent property</a:t>
            </a:r>
          </a:p>
        </p:txBody>
      </p:sp>
      <p:sp>
        <p:nvSpPr>
          <p:cNvPr id="4" name="Date Placeholder 3">
            <a:extLst>
              <a:ext uri="{FF2B5EF4-FFF2-40B4-BE49-F238E27FC236}">
                <a16:creationId xmlns:a16="http://schemas.microsoft.com/office/drawing/2014/main" id="{30F11D2E-D598-E67B-F9E7-844F56E8B811}"/>
              </a:ext>
            </a:extLst>
          </p:cNvPr>
          <p:cNvSpPr>
            <a:spLocks noGrp="1"/>
          </p:cNvSpPr>
          <p:nvPr>
            <p:ph type="dt" sz="half" idx="10"/>
          </p:nvPr>
        </p:nvSpPr>
        <p:spPr/>
        <p:txBody>
          <a:bodyPr/>
          <a:lstStyle/>
          <a:p>
            <a:fld id="{1332D50A-E6CC-4D88-8908-F2129032F4C7}" type="datetime1">
              <a:rPr lang="de-CH" smtClean="0"/>
              <a:pPr/>
              <a:t>18.10.24</a:t>
            </a:fld>
            <a:endParaRPr lang="de-CH"/>
          </a:p>
        </p:txBody>
      </p:sp>
      <p:sp>
        <p:nvSpPr>
          <p:cNvPr id="5" name="Footer Placeholder 4">
            <a:extLst>
              <a:ext uri="{FF2B5EF4-FFF2-40B4-BE49-F238E27FC236}">
                <a16:creationId xmlns:a16="http://schemas.microsoft.com/office/drawing/2014/main" id="{78896E11-003B-8007-DBA5-95720C74F100}"/>
              </a:ext>
            </a:extLst>
          </p:cNvPr>
          <p:cNvSpPr>
            <a:spLocks noGrp="1"/>
          </p:cNvSpPr>
          <p:nvPr>
            <p:ph type="ftr" sz="quarter" idx="11"/>
          </p:nvPr>
        </p:nvSpPr>
        <p:spPr/>
        <p:txBody>
          <a:bodyPr/>
          <a:lstStyle/>
          <a:p>
            <a:r>
              <a:rPr lang="de-DE" dirty="0" err="1"/>
              <a:t>Planning</a:t>
            </a:r>
            <a:r>
              <a:rPr lang="de-DE" dirty="0"/>
              <a:t> </a:t>
            </a:r>
            <a:r>
              <a:rPr lang="de-DE" dirty="0" err="1"/>
              <a:t>of</a:t>
            </a:r>
            <a:r>
              <a:rPr lang="de-DE" dirty="0"/>
              <a:t> Landscape and Urban Systems – PLUS</a:t>
            </a:r>
            <a:endParaRPr lang="en-US" dirty="0"/>
          </a:p>
        </p:txBody>
      </p:sp>
      <p:sp>
        <p:nvSpPr>
          <p:cNvPr id="6" name="Slide Number Placeholder 5">
            <a:extLst>
              <a:ext uri="{FF2B5EF4-FFF2-40B4-BE49-F238E27FC236}">
                <a16:creationId xmlns:a16="http://schemas.microsoft.com/office/drawing/2014/main" id="{B6719BF0-EEAB-3368-9E2D-BFF17D23AE9F}"/>
              </a:ext>
            </a:extLst>
          </p:cNvPr>
          <p:cNvSpPr>
            <a:spLocks noGrp="1"/>
          </p:cNvSpPr>
          <p:nvPr>
            <p:ph type="sldNum" sz="quarter" idx="12"/>
          </p:nvPr>
        </p:nvSpPr>
        <p:spPr/>
        <p:txBody>
          <a:bodyPr/>
          <a:lstStyle/>
          <a:p>
            <a:fld id="{5ACA52AF-F19D-405C-AD5F-7D94B96A5CC3}" type="slidenum">
              <a:rPr lang="de-CH" smtClean="0"/>
              <a:pPr/>
              <a:t>9</a:t>
            </a:fld>
            <a:endParaRPr lang="de-CH"/>
          </a:p>
        </p:txBody>
      </p:sp>
      <p:pic>
        <p:nvPicPr>
          <p:cNvPr id="7" name="Picture 2">
            <a:extLst>
              <a:ext uri="{FF2B5EF4-FFF2-40B4-BE49-F238E27FC236}">
                <a16:creationId xmlns:a16="http://schemas.microsoft.com/office/drawing/2014/main" id="{9DB0F824-DCA0-30B5-2E41-3F0C9465B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635" y="3235761"/>
            <a:ext cx="5181600" cy="2006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2F7046-B675-D31A-EAEE-F17E81410825}"/>
              </a:ext>
            </a:extLst>
          </p:cNvPr>
          <p:cNvSpPr txBox="1"/>
          <p:nvPr/>
        </p:nvSpPr>
        <p:spPr>
          <a:xfrm>
            <a:off x="629700" y="5609101"/>
            <a:ext cx="11540660" cy="851515"/>
          </a:xfrm>
          <a:prstGeom prst="rect">
            <a:avLst/>
          </a:prstGeom>
          <a:noFill/>
        </p:spPr>
        <p:txBody>
          <a:bodyPr wrap="none" rtlCol="0" anchor="b">
            <a:spAutoFit/>
          </a:bodyPr>
          <a:lstStyle/>
          <a:p>
            <a:pPr algn="just">
              <a:spcAft>
                <a:spcPts val="800"/>
              </a:spcAft>
            </a:pPr>
            <a:r>
              <a:rPr lang="en-GB" sz="1200" kern="100" dirty="0">
                <a:effectLst/>
                <a:latin typeface="Arial" panose="020B0604020202020204" pitchFamily="34" charset="0"/>
                <a:ea typeface="Aptos" panose="020B0004020202020204" pitchFamily="34" charset="0"/>
                <a:cs typeface="Arial" panose="020B0604020202020204" pitchFamily="34" charset="0"/>
              </a:rPr>
              <a:t>C. J. Reed </a:t>
            </a:r>
            <a:r>
              <a:rPr lang="en-GB" sz="1200" i="1" kern="100" dirty="0">
                <a:effectLst/>
                <a:latin typeface="Arial" panose="020B0604020202020204" pitchFamily="34" charset="0"/>
                <a:ea typeface="Aptos" panose="020B0004020202020204" pitchFamily="34" charset="0"/>
                <a:cs typeface="Arial" panose="020B0604020202020204" pitchFamily="34" charset="0"/>
              </a:rPr>
              <a:t>et al.</a:t>
            </a:r>
            <a:r>
              <a:rPr lang="en-GB" sz="1200" kern="100" dirty="0">
                <a:effectLst/>
                <a:latin typeface="Arial" panose="020B0604020202020204" pitchFamily="34" charset="0"/>
                <a:ea typeface="Aptos" panose="020B0004020202020204" pitchFamily="34" charset="0"/>
                <a:cs typeface="Arial" panose="020B0604020202020204" pitchFamily="34" charset="0"/>
              </a:rPr>
              <a:t>, “Scale-MAE: A Scale-Aware Masked Autoencoder for Multiscale Geospatial Representation Learning.” </a:t>
            </a:r>
            <a:r>
              <a:rPr lang="en-GB" sz="1200" kern="100" dirty="0" err="1">
                <a:effectLst/>
                <a:latin typeface="Arial" panose="020B0604020202020204" pitchFamily="34" charset="0"/>
                <a:ea typeface="Aptos" panose="020B0004020202020204" pitchFamily="34" charset="0"/>
                <a:cs typeface="Arial" panose="020B0604020202020204" pitchFamily="34" charset="0"/>
              </a:rPr>
              <a:t>arXiv</a:t>
            </a:r>
            <a:r>
              <a:rPr lang="en-GB" sz="1200" kern="100" dirty="0">
                <a:effectLst/>
                <a:latin typeface="Arial" panose="020B0604020202020204" pitchFamily="34" charset="0"/>
                <a:ea typeface="Aptos" panose="020B0004020202020204" pitchFamily="34" charset="0"/>
                <a:cs typeface="Arial" panose="020B0604020202020204" pitchFamily="34" charset="0"/>
              </a:rPr>
              <a:t>, Sep. 21, </a:t>
            </a:r>
            <a:r>
              <a:rPr lang="en-GB" sz="1200" kern="100" dirty="0" err="1">
                <a:effectLst/>
                <a:latin typeface="Arial" panose="020B0604020202020204" pitchFamily="34" charset="0"/>
                <a:ea typeface="Aptos" panose="020B0004020202020204" pitchFamily="34" charset="0"/>
                <a:cs typeface="Arial" panose="020B0604020202020204" pitchFamily="34" charset="0"/>
              </a:rPr>
              <a:t>doi</a:t>
            </a:r>
            <a:r>
              <a:rPr lang="en-GB" sz="1200" kern="100" dirty="0">
                <a:effectLst/>
                <a:latin typeface="Arial" panose="020B0604020202020204" pitchFamily="34" charset="0"/>
                <a:ea typeface="Aptos" panose="020B0004020202020204" pitchFamily="34" charset="0"/>
                <a:cs typeface="Arial" panose="020B0604020202020204" pitchFamily="34" charset="0"/>
              </a:rPr>
              <a:t>: 10.48550/arXiv.2212.14532</a:t>
            </a:r>
            <a:endParaRPr lang="en-CH" sz="1200" kern="100" dirty="0">
              <a:effectLst/>
              <a:latin typeface="Arial" panose="020B0604020202020204" pitchFamily="34" charset="0"/>
              <a:ea typeface="Aptos" panose="020B0004020202020204" pitchFamily="34" charset="0"/>
              <a:cs typeface="Arial" panose="020B0604020202020204" pitchFamily="34" charset="0"/>
            </a:endParaRPr>
          </a:p>
          <a:p>
            <a:pPr algn="just">
              <a:spcAft>
                <a:spcPts val="800"/>
              </a:spcAft>
            </a:pPr>
            <a:r>
              <a:rPr lang="en-GB" sz="1200" kern="100" dirty="0">
                <a:effectLst/>
                <a:latin typeface="Arial" panose="020B0604020202020204" pitchFamily="34" charset="0"/>
                <a:ea typeface="Aptos" panose="020B0004020202020204" pitchFamily="34" charset="0"/>
                <a:cs typeface="Arial" panose="020B0604020202020204" pitchFamily="34" charset="0"/>
              </a:rPr>
              <a:t>Y. Cong </a:t>
            </a:r>
            <a:r>
              <a:rPr lang="en-GB" sz="1200" i="1" kern="100" dirty="0">
                <a:effectLst/>
                <a:latin typeface="Arial" panose="020B0604020202020204" pitchFamily="34" charset="0"/>
                <a:ea typeface="Aptos" panose="020B0004020202020204" pitchFamily="34" charset="0"/>
                <a:cs typeface="Arial" panose="020B0604020202020204" pitchFamily="34" charset="0"/>
              </a:rPr>
              <a:t>et al.</a:t>
            </a:r>
            <a:r>
              <a:rPr lang="en-GB" sz="1200" kern="100" dirty="0">
                <a:effectLst/>
                <a:latin typeface="Arial" panose="020B0604020202020204" pitchFamily="34" charset="0"/>
                <a:ea typeface="Aptos" panose="020B0004020202020204" pitchFamily="34" charset="0"/>
                <a:cs typeface="Arial" panose="020B0604020202020204" pitchFamily="34" charset="0"/>
              </a:rPr>
              <a:t>, “</a:t>
            </a:r>
            <a:r>
              <a:rPr lang="en-GB" sz="1200" kern="100" dirty="0" err="1">
                <a:effectLst/>
                <a:latin typeface="Arial" panose="020B0604020202020204" pitchFamily="34" charset="0"/>
                <a:ea typeface="Aptos" panose="020B0004020202020204" pitchFamily="34" charset="0"/>
                <a:cs typeface="Arial" panose="020B0604020202020204" pitchFamily="34" charset="0"/>
              </a:rPr>
              <a:t>SatMAE</a:t>
            </a:r>
            <a:r>
              <a:rPr lang="en-GB" sz="1200" kern="100" dirty="0">
                <a:effectLst/>
                <a:latin typeface="Arial" panose="020B0604020202020204" pitchFamily="34" charset="0"/>
                <a:ea typeface="Aptos" panose="020B0004020202020204" pitchFamily="34" charset="0"/>
                <a:cs typeface="Arial" panose="020B0604020202020204" pitchFamily="34" charset="0"/>
              </a:rPr>
              <a:t>: Pre-training Transformers for Temporal and Multi-Spectral Satellite Imagery.” </a:t>
            </a:r>
            <a:r>
              <a:rPr lang="en-GB" sz="1200" kern="100" dirty="0" err="1">
                <a:effectLst/>
                <a:latin typeface="Arial" panose="020B0604020202020204" pitchFamily="34" charset="0"/>
                <a:ea typeface="Aptos" panose="020B0004020202020204" pitchFamily="34" charset="0"/>
                <a:cs typeface="Arial" panose="020B0604020202020204" pitchFamily="34" charset="0"/>
              </a:rPr>
              <a:t>arXiv</a:t>
            </a:r>
            <a:r>
              <a:rPr lang="en-GB" sz="1200" kern="100" dirty="0">
                <a:effectLst/>
                <a:latin typeface="Arial" panose="020B0604020202020204" pitchFamily="34" charset="0"/>
                <a:ea typeface="Aptos" panose="020B0004020202020204" pitchFamily="34" charset="0"/>
                <a:cs typeface="Arial" panose="020B0604020202020204" pitchFamily="34" charset="0"/>
              </a:rPr>
              <a:t>, Jan. 15, 2023. </a:t>
            </a:r>
            <a:r>
              <a:rPr lang="en-GB" sz="1200" kern="100" dirty="0" err="1">
                <a:effectLst/>
                <a:latin typeface="Arial" panose="020B0604020202020204" pitchFamily="34" charset="0"/>
                <a:ea typeface="Aptos" panose="020B0004020202020204" pitchFamily="34" charset="0"/>
                <a:cs typeface="Arial" panose="020B0604020202020204" pitchFamily="34" charset="0"/>
              </a:rPr>
              <a:t>doi</a:t>
            </a:r>
            <a:r>
              <a:rPr lang="en-GB" sz="1200" kern="100" dirty="0">
                <a:effectLst/>
                <a:latin typeface="Arial" panose="020B0604020202020204" pitchFamily="34" charset="0"/>
                <a:ea typeface="Aptos" panose="020B0004020202020204" pitchFamily="34" charset="0"/>
                <a:cs typeface="Arial" panose="020B0604020202020204" pitchFamily="34" charset="0"/>
              </a:rPr>
              <a:t>: 10.48550/arXiv.2207.08051.</a:t>
            </a:r>
            <a:endParaRPr lang="en-CH" sz="1200" kern="100" dirty="0">
              <a:effectLst/>
              <a:latin typeface="Arial" panose="020B0604020202020204" pitchFamily="34" charset="0"/>
              <a:ea typeface="Aptos" panose="020B0004020202020204" pitchFamily="34" charset="0"/>
              <a:cs typeface="Arial" panose="020B0604020202020204" pitchFamily="34" charset="0"/>
            </a:endParaRPr>
          </a:p>
          <a:p>
            <a:pPr algn="just">
              <a:spcAft>
                <a:spcPts val="800"/>
              </a:spcAft>
            </a:pPr>
            <a:r>
              <a:rPr lang="en-GB" sz="1200" kern="100" dirty="0">
                <a:effectLst/>
                <a:latin typeface="Arial" panose="020B0604020202020204" pitchFamily="34" charset="0"/>
                <a:ea typeface="Aptos" panose="020B0004020202020204" pitchFamily="34" charset="0"/>
                <a:cs typeface="Arial" panose="020B0604020202020204" pitchFamily="34" charset="0"/>
              </a:rPr>
              <a:t>J. </a:t>
            </a:r>
            <a:r>
              <a:rPr lang="en-GB" sz="1200" kern="100" dirty="0" err="1">
                <a:effectLst/>
                <a:latin typeface="Arial" panose="020B0604020202020204" pitchFamily="34" charset="0"/>
                <a:ea typeface="Aptos" panose="020B0004020202020204" pitchFamily="34" charset="0"/>
                <a:cs typeface="Arial" panose="020B0604020202020204" pitchFamily="34" charset="0"/>
              </a:rPr>
              <a:t>Jakubik</a:t>
            </a:r>
            <a:r>
              <a:rPr lang="en-GB" sz="1200" kern="100" dirty="0">
                <a:effectLst/>
                <a:latin typeface="Arial" panose="020B0604020202020204" pitchFamily="34" charset="0"/>
                <a:ea typeface="Aptos" panose="020B0004020202020204" pitchFamily="34" charset="0"/>
                <a:cs typeface="Arial" panose="020B0604020202020204" pitchFamily="34" charset="0"/>
              </a:rPr>
              <a:t> </a:t>
            </a:r>
            <a:r>
              <a:rPr lang="en-GB" sz="1200" i="1" kern="100" dirty="0">
                <a:effectLst/>
                <a:latin typeface="Arial" panose="020B0604020202020204" pitchFamily="34" charset="0"/>
                <a:ea typeface="Aptos" panose="020B0004020202020204" pitchFamily="34" charset="0"/>
                <a:cs typeface="Arial" panose="020B0604020202020204" pitchFamily="34" charset="0"/>
              </a:rPr>
              <a:t>et al.</a:t>
            </a:r>
            <a:r>
              <a:rPr lang="en-GB" sz="1200" kern="100" dirty="0">
                <a:effectLst/>
                <a:latin typeface="Arial" panose="020B0604020202020204" pitchFamily="34" charset="0"/>
                <a:ea typeface="Aptos" panose="020B0004020202020204" pitchFamily="34" charset="0"/>
                <a:cs typeface="Arial" panose="020B0604020202020204" pitchFamily="34" charset="0"/>
              </a:rPr>
              <a:t>, “Foundation Models for Generalist Geospatial Artificial Intelligence.” </a:t>
            </a:r>
            <a:r>
              <a:rPr lang="en-GB" sz="1200" kern="100" dirty="0" err="1">
                <a:effectLst/>
                <a:latin typeface="Arial" panose="020B0604020202020204" pitchFamily="34" charset="0"/>
                <a:ea typeface="Aptos" panose="020B0004020202020204" pitchFamily="34" charset="0"/>
                <a:cs typeface="Arial" panose="020B0604020202020204" pitchFamily="34" charset="0"/>
              </a:rPr>
              <a:t>arXiv</a:t>
            </a:r>
            <a:r>
              <a:rPr lang="en-GB" sz="1200" kern="100" dirty="0">
                <a:effectLst/>
                <a:latin typeface="Arial" panose="020B0604020202020204" pitchFamily="34" charset="0"/>
                <a:ea typeface="Aptos" panose="020B0004020202020204" pitchFamily="34" charset="0"/>
                <a:cs typeface="Arial" panose="020B0604020202020204" pitchFamily="34" charset="0"/>
              </a:rPr>
              <a:t>, Nov. 08, 2023. </a:t>
            </a:r>
            <a:r>
              <a:rPr lang="en-GB" sz="1200" kern="100" dirty="0" err="1">
                <a:effectLst/>
                <a:latin typeface="Arial" panose="020B0604020202020204" pitchFamily="34" charset="0"/>
                <a:ea typeface="Aptos" panose="020B0004020202020204" pitchFamily="34" charset="0"/>
                <a:cs typeface="Arial" panose="020B0604020202020204" pitchFamily="34" charset="0"/>
              </a:rPr>
              <a:t>doi</a:t>
            </a:r>
            <a:r>
              <a:rPr lang="en-GB" sz="1200" kern="100" dirty="0">
                <a:effectLst/>
                <a:latin typeface="Arial" panose="020B0604020202020204" pitchFamily="34" charset="0"/>
                <a:ea typeface="Aptos" panose="020B0004020202020204" pitchFamily="34" charset="0"/>
                <a:cs typeface="Arial" panose="020B0604020202020204" pitchFamily="34" charset="0"/>
              </a:rPr>
              <a:t>: 10.48550/arXiv.2310.18660.</a:t>
            </a:r>
            <a:endParaRPr lang="en-CH" sz="1200" kern="100" dirty="0">
              <a:effectLst/>
              <a:latin typeface="Arial" panose="020B0604020202020204" pitchFamily="34" charset="0"/>
              <a:ea typeface="Aptos" panose="020B0004020202020204" pitchFamily="34" charset="0"/>
              <a:cs typeface="Arial" panose="020B0604020202020204" pitchFamily="34" charset="0"/>
            </a:endParaRPr>
          </a:p>
        </p:txBody>
      </p:sp>
      <p:pic>
        <p:nvPicPr>
          <p:cNvPr id="9" name="Picture 4">
            <a:extLst>
              <a:ext uri="{FF2B5EF4-FFF2-40B4-BE49-F238E27FC236}">
                <a16:creationId xmlns:a16="http://schemas.microsoft.com/office/drawing/2014/main" id="{F3B8EF74-9B54-5CB3-74D4-3BB01AF9A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244" y="251293"/>
            <a:ext cx="4880314" cy="2696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331466"/>
      </p:ext>
    </p:extLst>
  </p:cSld>
  <p:clrMapOvr>
    <a:masterClrMapping/>
  </p:clrMapOvr>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eth_PLUS_praesentation_16-9" id="{221B99F5-C598-4454-A0F5-3F831CA306C2}" vid="{DFA6906E-9540-4108-AA6F-2D2927516BF5}"/>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ETH Zürich</Template>
  <TotalTime>193</TotalTime>
  <Words>1815</Words>
  <Application>Microsoft Macintosh PowerPoint</Application>
  <PresentationFormat>Widescreen</PresentationFormat>
  <Paragraphs>187</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Arial</vt:lpstr>
      <vt:lpstr>Symbol</vt:lpstr>
      <vt:lpstr>ETH Zürich</vt:lpstr>
      <vt:lpstr>Visualization of Landscape Changes using Synthesized Aerial Imagery</vt:lpstr>
      <vt:lpstr>Idea</vt:lpstr>
      <vt:lpstr>Proposal</vt:lpstr>
      <vt:lpstr>Data</vt:lpstr>
      <vt:lpstr>Improving the Land Use Statistic Maps</vt:lpstr>
      <vt:lpstr>Methods: Generative adversarial networks</vt:lpstr>
      <vt:lpstr>Methods: Generative adversarial networks</vt:lpstr>
      <vt:lpstr>Methods: Generative adversarial networks</vt:lpstr>
      <vt:lpstr>Methods: Masked Autoencoders</vt:lpstr>
      <vt:lpstr>Methods: Diffusion</vt:lpstr>
      <vt:lpstr>Proposed Method</vt:lpstr>
      <vt:lpstr>Proposed Method</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Saaro Felix Matthias (saaf)</dc:creator>
  <cp:lastModifiedBy>Saaro Felix Matthias (saaf)</cp:lastModifiedBy>
  <cp:revision>15</cp:revision>
  <dcterms:created xsi:type="dcterms:W3CDTF">2024-10-18T07:22:25Z</dcterms:created>
  <dcterms:modified xsi:type="dcterms:W3CDTF">2024-10-18T11:09:39Z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0d9bad3-6dac-4e9a-89a3-89f3b8d247b2_Enabled">
    <vt:lpwstr>true</vt:lpwstr>
  </property>
  <property fmtid="{D5CDD505-2E9C-101B-9397-08002B2CF9AE}" pid="3" name="MSIP_Label_10d9bad3-6dac-4e9a-89a3-89f3b8d247b2_SetDate">
    <vt:lpwstr>2024-10-18T07:25:48Z</vt:lpwstr>
  </property>
  <property fmtid="{D5CDD505-2E9C-101B-9397-08002B2CF9AE}" pid="4" name="MSIP_Label_10d9bad3-6dac-4e9a-89a3-89f3b8d247b2_Method">
    <vt:lpwstr>Standard</vt:lpwstr>
  </property>
  <property fmtid="{D5CDD505-2E9C-101B-9397-08002B2CF9AE}" pid="5" name="MSIP_Label_10d9bad3-6dac-4e9a-89a3-89f3b8d247b2_Name">
    <vt:lpwstr>10d9bad3-6dac-4e9a-89a3-89f3b8d247b2</vt:lpwstr>
  </property>
  <property fmtid="{D5CDD505-2E9C-101B-9397-08002B2CF9AE}" pid="6" name="MSIP_Label_10d9bad3-6dac-4e9a-89a3-89f3b8d247b2_SiteId">
    <vt:lpwstr>5d1a9f9d-201f-4a10-b983-451cf65cbc1e</vt:lpwstr>
  </property>
  <property fmtid="{D5CDD505-2E9C-101B-9397-08002B2CF9AE}" pid="7" name="MSIP_Label_10d9bad3-6dac-4e9a-89a3-89f3b8d247b2_ActionId">
    <vt:lpwstr>88742aaa-d1db-485b-8cd2-9b93f59abdac</vt:lpwstr>
  </property>
  <property fmtid="{D5CDD505-2E9C-101B-9397-08002B2CF9AE}" pid="8" name="MSIP_Label_10d9bad3-6dac-4e9a-89a3-89f3b8d247b2_ContentBits">
    <vt:lpwstr>0</vt:lpwstr>
  </property>
</Properties>
</file>